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370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66375" y="0"/>
            <a:ext cx="7929563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1B8F59-7E70-4756-BB4B-25451E5BF1D3}" type="datetimeFigureOut">
              <a:rPr lang="en-IN" smtClean="0"/>
              <a:t>29-07-2024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61075" y="1287463"/>
            <a:ext cx="6178550" cy="3476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30388" y="4956175"/>
            <a:ext cx="14639925" cy="4056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66375" y="9783763"/>
            <a:ext cx="7929563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1ADDF3-7DB0-4CF9-8F7D-49B6C9789C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2033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963077-C9F9-44C9-9F4B-5E8F3CCCA803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6282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855061" y="5907506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249" y="0"/>
                </a:moveTo>
                <a:lnTo>
                  <a:pt x="0" y="1738312"/>
                </a:lnTo>
                <a:lnTo>
                  <a:pt x="1738249" y="3476621"/>
                </a:lnTo>
                <a:lnTo>
                  <a:pt x="2433001" y="2781896"/>
                </a:lnTo>
                <a:lnTo>
                  <a:pt x="2433001" y="694726"/>
                </a:lnTo>
                <a:lnTo>
                  <a:pt x="17382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716815" y="8595246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1691749" y="0"/>
                </a:moveTo>
                <a:lnTo>
                  <a:pt x="0" y="1691752"/>
                </a:lnTo>
                <a:lnTo>
                  <a:pt x="2401118" y="1691752"/>
                </a:lnTo>
                <a:lnTo>
                  <a:pt x="2892304" y="1200564"/>
                </a:lnTo>
                <a:lnTo>
                  <a:pt x="16917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132495" y="8057502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1738312" y="0"/>
                </a:moveTo>
                <a:lnTo>
                  <a:pt x="0" y="1740808"/>
                </a:lnTo>
                <a:lnTo>
                  <a:pt x="490630" y="2229495"/>
                </a:lnTo>
                <a:lnTo>
                  <a:pt x="774412" y="2229495"/>
                </a:lnTo>
                <a:lnTo>
                  <a:pt x="2371115" y="632790"/>
                </a:lnTo>
                <a:lnTo>
                  <a:pt x="1738312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1900028" y="6899998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2887343" y="0"/>
                </a:moveTo>
                <a:lnTo>
                  <a:pt x="0" y="2886046"/>
                </a:lnTo>
                <a:lnTo>
                  <a:pt x="501123" y="3386999"/>
                </a:lnTo>
                <a:lnTo>
                  <a:pt x="5271443" y="3386999"/>
                </a:lnTo>
                <a:lnTo>
                  <a:pt x="5772121" y="2886100"/>
                </a:lnTo>
                <a:lnTo>
                  <a:pt x="2887343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1909361" y="0"/>
                </a:moveTo>
                <a:lnTo>
                  <a:pt x="0" y="0"/>
                </a:lnTo>
                <a:lnTo>
                  <a:pt x="0" y="2234838"/>
                </a:lnTo>
                <a:lnTo>
                  <a:pt x="271011" y="2506014"/>
                </a:lnTo>
                <a:lnTo>
                  <a:pt x="2343949" y="434326"/>
                </a:lnTo>
                <a:lnTo>
                  <a:pt x="1909361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5724" y="1715072"/>
            <a:ext cx="17529251" cy="12617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14132" y="3865435"/>
            <a:ext cx="9272435" cy="37820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B9ACD892-4D81-CF5D-324C-A6206D8241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40" y="772667"/>
            <a:ext cx="1441180" cy="14411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75D06EF-D4A7-5101-6692-538699FD6E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86240" y="772667"/>
            <a:ext cx="1452618" cy="1452618"/>
          </a:xfrm>
          <a:prstGeom prst="rect">
            <a:avLst/>
          </a:prstGeom>
          <a:noFill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B837F289-D78D-E2AD-A161-88538720F667}"/>
              </a:ext>
            </a:extLst>
          </p:cNvPr>
          <p:cNvSpPr txBox="1"/>
          <p:nvPr/>
        </p:nvSpPr>
        <p:spPr>
          <a:xfrm>
            <a:off x="3357853" y="1024162"/>
            <a:ext cx="9152683" cy="1680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201"/>
              </a:spcAft>
            </a:pPr>
            <a:r>
              <a:rPr lang="en-IN" sz="2702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SAVEETHA SCHOOL OF ENGINEERING</a:t>
            </a:r>
            <a:endParaRPr lang="en-IN" sz="1651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1201"/>
              </a:spcAft>
            </a:pPr>
            <a:r>
              <a:rPr lang="en-IN" sz="2702" b="1" kern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SAVEETHA INSTITUTE OF MEDICAL AND TECHNICAL SCIENCES</a:t>
            </a:r>
            <a:endParaRPr lang="en-IN" sz="1651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2A33FF7-5224-A2F7-9341-BC356C17948B}"/>
              </a:ext>
            </a:extLst>
          </p:cNvPr>
          <p:cNvSpPr txBox="1"/>
          <p:nvPr/>
        </p:nvSpPr>
        <p:spPr>
          <a:xfrm>
            <a:off x="1122417" y="2698555"/>
            <a:ext cx="13911851" cy="133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2" b="1" dirty="0">
                <a:solidFill>
                  <a:schemeClr val="bg1"/>
                </a:solidFill>
              </a:rPr>
              <a:t>COURSE CODE:</a:t>
            </a:r>
            <a:r>
              <a:rPr lang="en-IN" sz="2702">
                <a:solidFill>
                  <a:schemeClr val="bg1"/>
                </a:solidFill>
              </a:rPr>
              <a:t> </a:t>
            </a:r>
            <a:r>
              <a:rPr lang="en-IN" sz="2702" smtClean="0">
                <a:solidFill>
                  <a:schemeClr val="bg1"/>
                </a:solidFill>
              </a:rPr>
              <a:t>1590</a:t>
            </a:r>
            <a:endParaRPr lang="en-IN" sz="2702" dirty="0">
              <a:solidFill>
                <a:schemeClr val="bg1"/>
              </a:solidFill>
            </a:endParaRPr>
          </a:p>
          <a:p>
            <a:pPr algn="ctr"/>
            <a:r>
              <a:rPr lang="en-IN" sz="2702" dirty="0">
                <a:solidFill>
                  <a:schemeClr val="bg1"/>
                </a:solidFill>
              </a:rPr>
              <a:t>CSA1590 CLOUD COMPUTING FOR BIG DATA ANLYTICS FOR VIRTUAL CLUSTERS</a:t>
            </a:r>
          </a:p>
          <a:p>
            <a:endParaRPr lang="en-US" sz="2702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8EE2D2F3-2C78-9F77-E96A-910AD1C1CB8E}"/>
              </a:ext>
            </a:extLst>
          </p:cNvPr>
          <p:cNvSpPr txBox="1"/>
          <p:nvPr/>
        </p:nvSpPr>
        <p:spPr>
          <a:xfrm>
            <a:off x="527546" y="4136256"/>
            <a:ext cx="12483515" cy="2752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3" b="1" dirty="0">
                <a:solidFill>
                  <a:schemeClr val="bg1"/>
                </a:solidFill>
              </a:rPr>
              <a:t>TOPIC</a:t>
            </a:r>
            <a:r>
              <a:rPr lang="en-US" sz="4203" dirty="0">
                <a:solidFill>
                  <a:schemeClr val="bg1"/>
                </a:solidFill>
              </a:rPr>
              <a:t>:</a:t>
            </a:r>
          </a:p>
          <a:p>
            <a:pPr marL="12700" marR="5080">
              <a:spcBef>
                <a:spcPts val="1340"/>
              </a:spcBef>
            </a:pPr>
            <a:r>
              <a:rPr lang="en-US" sz="4000" spc="245" dirty="0" smtClean="0">
                <a:solidFill>
                  <a:srgbClr val="FFFFFF"/>
                </a:solidFill>
                <a:latin typeface="Cambria"/>
                <a:cs typeface="Cambria"/>
              </a:rPr>
              <a:t>Transforming </a:t>
            </a:r>
            <a:r>
              <a:rPr lang="en-US" sz="4000" spc="250" dirty="0" smtClean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4000" spc="185" dirty="0" smtClean="0">
                <a:solidFill>
                  <a:srgbClr val="FFFFFF"/>
                </a:solidFill>
                <a:latin typeface="Cambria"/>
                <a:cs typeface="Cambria"/>
              </a:rPr>
              <a:t>Tomorrow:</a:t>
            </a:r>
            <a:r>
              <a:rPr lang="en-US" sz="4000" spc="180" dirty="0" smtClean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4000" spc="295" dirty="0" smtClean="0">
                <a:solidFill>
                  <a:srgbClr val="FFFFFF"/>
                </a:solidFill>
                <a:latin typeface="Cambria"/>
                <a:cs typeface="Cambria"/>
              </a:rPr>
              <a:t>Crafting</a:t>
            </a:r>
            <a:r>
              <a:rPr lang="en-US" sz="4000" spc="185" dirty="0" smtClean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4000" spc="250" dirty="0" smtClean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lang="en-US" sz="4000" spc="-1350" dirty="0" smtClean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4000" spc="215" dirty="0" smtClean="0">
                <a:solidFill>
                  <a:srgbClr val="FFFFFF"/>
                </a:solidFill>
                <a:latin typeface="Cambria"/>
                <a:cs typeface="Cambria"/>
              </a:rPr>
              <a:t>Future </a:t>
            </a:r>
            <a:r>
              <a:rPr lang="en-US" sz="4000" spc="385" dirty="0" smtClean="0">
                <a:solidFill>
                  <a:srgbClr val="FFFFFF"/>
                </a:solidFill>
                <a:latin typeface="Cambria"/>
                <a:cs typeface="Cambria"/>
              </a:rPr>
              <a:t>of </a:t>
            </a:r>
            <a:r>
              <a:rPr lang="en-US" sz="4000" spc="320" dirty="0" smtClean="0">
                <a:solidFill>
                  <a:srgbClr val="FFFFFF"/>
                </a:solidFill>
                <a:latin typeface="Cambria"/>
                <a:cs typeface="Cambria"/>
              </a:rPr>
              <a:t>Automated </a:t>
            </a:r>
            <a:r>
              <a:rPr lang="en-US" sz="4000" spc="325" dirty="0" smtClean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4000" spc="229" dirty="0" smtClean="0">
                <a:solidFill>
                  <a:srgbClr val="FFFFFF"/>
                </a:solidFill>
                <a:latin typeface="Cambria"/>
                <a:cs typeface="Cambria"/>
              </a:rPr>
              <a:t>Software </a:t>
            </a:r>
            <a:r>
              <a:rPr lang="en-US" sz="4000" spc="405" dirty="0" smtClean="0">
                <a:solidFill>
                  <a:srgbClr val="FFFFFF"/>
                </a:solidFill>
                <a:latin typeface="Cambria"/>
                <a:cs typeface="Cambria"/>
              </a:rPr>
              <a:t>Defined </a:t>
            </a:r>
            <a:r>
              <a:rPr lang="en-US" sz="4000" spc="340" dirty="0" smtClean="0">
                <a:solidFill>
                  <a:srgbClr val="FFFFFF"/>
                </a:solidFill>
                <a:latin typeface="Cambria"/>
                <a:cs typeface="Cambria"/>
              </a:rPr>
              <a:t>Data </a:t>
            </a:r>
            <a:r>
              <a:rPr lang="en-US" sz="4000" spc="345" dirty="0" smtClean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4000" spc="335" dirty="0" smtClean="0">
                <a:solidFill>
                  <a:srgbClr val="FFFFFF"/>
                </a:solidFill>
                <a:latin typeface="Cambria"/>
                <a:cs typeface="Cambria"/>
              </a:rPr>
              <a:t>Center</a:t>
            </a:r>
            <a:r>
              <a:rPr lang="en-US" sz="4000" spc="60" dirty="0" smtClean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lang="en-US" sz="4000" spc="330" dirty="0" smtClean="0">
                <a:solidFill>
                  <a:srgbClr val="FFFFFF"/>
                </a:solidFill>
                <a:latin typeface="Cambria"/>
                <a:cs typeface="Cambria"/>
              </a:rPr>
              <a:t>Management</a:t>
            </a:r>
            <a:endParaRPr lang="en-US" sz="4000" dirty="0">
              <a:latin typeface="Cambria"/>
              <a:cs typeface="Cambri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17161B9-6A3C-7805-C433-1EA15808BE76}"/>
              </a:ext>
            </a:extLst>
          </p:cNvPr>
          <p:cNvSpPr txBox="1"/>
          <p:nvPr/>
        </p:nvSpPr>
        <p:spPr>
          <a:xfrm rot="10800000" flipH="1" flipV="1">
            <a:off x="515020" y="7151180"/>
            <a:ext cx="6711525" cy="508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2" dirty="0">
                <a:solidFill>
                  <a:schemeClr val="bg1"/>
                </a:solidFill>
              </a:rPr>
              <a:t>FACULTY NAME</a:t>
            </a:r>
            <a:r>
              <a:rPr lang="en-US" sz="2702" dirty="0" smtClean="0">
                <a:solidFill>
                  <a:schemeClr val="bg1"/>
                </a:solidFill>
              </a:rPr>
              <a:t>: </a:t>
            </a:r>
            <a:r>
              <a:rPr lang="en-US" sz="2702" dirty="0" err="1" smtClean="0">
                <a:solidFill>
                  <a:schemeClr val="bg1"/>
                </a:solidFill>
              </a:rPr>
              <a:t>Dr.Gnana</a:t>
            </a:r>
            <a:r>
              <a:rPr lang="en-US" sz="2702" dirty="0" smtClean="0">
                <a:solidFill>
                  <a:schemeClr val="bg1"/>
                </a:solidFill>
              </a:rPr>
              <a:t> </a:t>
            </a:r>
            <a:r>
              <a:rPr lang="en-US" sz="2702" dirty="0" err="1">
                <a:solidFill>
                  <a:schemeClr val="bg1"/>
                </a:solidFill>
              </a:rPr>
              <a:t>Soundari</a:t>
            </a:r>
            <a:endParaRPr lang="en-IN" sz="2702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39E8C2BB-31B2-753B-5F83-1A19C03234D3}"/>
              </a:ext>
            </a:extLst>
          </p:cNvPr>
          <p:cNvSpPr txBox="1"/>
          <p:nvPr/>
        </p:nvSpPr>
        <p:spPr>
          <a:xfrm>
            <a:off x="570487" y="7889581"/>
            <a:ext cx="4747912" cy="133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2" dirty="0">
                <a:solidFill>
                  <a:schemeClr val="bg1"/>
                </a:solidFill>
              </a:rPr>
              <a:t>By,</a:t>
            </a:r>
          </a:p>
          <a:p>
            <a:r>
              <a:rPr lang="en-US" sz="2702" dirty="0">
                <a:solidFill>
                  <a:schemeClr val="bg1"/>
                </a:solidFill>
              </a:rPr>
              <a:t>NAME </a:t>
            </a:r>
            <a:r>
              <a:rPr lang="en-US" sz="2702" dirty="0" smtClean="0">
                <a:solidFill>
                  <a:schemeClr val="bg1"/>
                </a:solidFill>
              </a:rPr>
              <a:t>: </a:t>
            </a:r>
            <a:r>
              <a:rPr lang="en-US" sz="2702" dirty="0" err="1" smtClean="0">
                <a:solidFill>
                  <a:schemeClr val="bg1"/>
                </a:solidFill>
              </a:rPr>
              <a:t>Manoj</a:t>
            </a:r>
            <a:r>
              <a:rPr lang="en-US" sz="2702" dirty="0" smtClean="0">
                <a:solidFill>
                  <a:schemeClr val="bg1"/>
                </a:solidFill>
              </a:rPr>
              <a:t> Kumar</a:t>
            </a:r>
            <a:endParaRPr lang="en-US" sz="2702" dirty="0">
              <a:solidFill>
                <a:schemeClr val="bg1"/>
              </a:solidFill>
            </a:endParaRPr>
          </a:p>
          <a:p>
            <a:r>
              <a:rPr lang="en-IN" sz="2702" dirty="0" smtClean="0">
                <a:solidFill>
                  <a:schemeClr val="bg1"/>
                </a:solidFill>
              </a:rPr>
              <a:t>REG.NO: 192224197</a:t>
            </a:r>
            <a:endParaRPr lang="en-IN" sz="2702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913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83" y="0"/>
            <a:ext cx="3476625" cy="1929764"/>
            <a:chOff x="11371783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4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2749660" y="0"/>
                  </a:moveTo>
                  <a:lnTo>
                    <a:pt x="729140" y="0"/>
                  </a:lnTo>
                  <a:lnTo>
                    <a:pt x="0" y="729118"/>
                  </a:lnTo>
                  <a:lnTo>
                    <a:pt x="1203058" y="1929688"/>
                  </a:lnTo>
                  <a:lnTo>
                    <a:pt x="2941382" y="191427"/>
                  </a:lnTo>
                  <a:lnTo>
                    <a:pt x="274966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371783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1454454" y="0"/>
                  </a:moveTo>
                  <a:lnTo>
                    <a:pt x="191374" y="0"/>
                  </a:lnTo>
                  <a:lnTo>
                    <a:pt x="0" y="191375"/>
                  </a:lnTo>
                  <a:lnTo>
                    <a:pt x="630288" y="824165"/>
                  </a:lnTo>
                  <a:lnTo>
                    <a:pt x="145445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9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412224" y="0"/>
                  </a:moveTo>
                  <a:lnTo>
                    <a:pt x="1025754" y="0"/>
                  </a:lnTo>
                  <a:lnTo>
                    <a:pt x="0" y="1026667"/>
                  </a:lnTo>
                  <a:lnTo>
                    <a:pt x="192227" y="1218907"/>
                  </a:lnTo>
                  <a:lnTo>
                    <a:pt x="141222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881782" y="605561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57" y="0"/>
                  </a:moveTo>
                  <a:lnTo>
                    <a:pt x="0" y="1738312"/>
                  </a:lnTo>
                  <a:lnTo>
                    <a:pt x="1739557" y="3476625"/>
                  </a:lnTo>
                  <a:lnTo>
                    <a:pt x="3476612" y="1738312"/>
                  </a:lnTo>
                  <a:lnTo>
                    <a:pt x="1739557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010552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8" y="0"/>
                  </a:moveTo>
                  <a:lnTo>
                    <a:pt x="0" y="1247239"/>
                  </a:lnTo>
                  <a:lnTo>
                    <a:pt x="0" y="5202156"/>
                  </a:lnTo>
                  <a:lnTo>
                    <a:pt x="1247239" y="6448424"/>
                  </a:lnTo>
                  <a:lnTo>
                    <a:pt x="4470196" y="3225468"/>
                  </a:lnTo>
                  <a:lnTo>
                    <a:pt x="124723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28432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4344879" y="0"/>
                </a:moveTo>
                <a:lnTo>
                  <a:pt x="2105120" y="0"/>
                </a:lnTo>
                <a:lnTo>
                  <a:pt x="0" y="2103512"/>
                </a:lnTo>
                <a:lnTo>
                  <a:pt x="3225419" y="5328982"/>
                </a:lnTo>
                <a:lnTo>
                  <a:pt x="5003722" y="3549320"/>
                </a:lnTo>
                <a:lnTo>
                  <a:pt x="5003722" y="658832"/>
                </a:lnTo>
                <a:lnTo>
                  <a:pt x="434487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66176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4334636" y="0"/>
                </a:moveTo>
                <a:lnTo>
                  <a:pt x="0" y="0"/>
                </a:lnTo>
                <a:lnTo>
                  <a:pt x="2167320" y="2166479"/>
                </a:lnTo>
                <a:lnTo>
                  <a:pt x="4334636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body" idx="1"/>
          </p:nvPr>
        </p:nvSpPr>
        <p:spPr>
          <a:xfrm>
            <a:off x="4933071" y="4401705"/>
            <a:ext cx="9272435" cy="3820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ctr">
              <a:lnSpc>
                <a:spcPct val="100600"/>
              </a:lnSpc>
              <a:spcBef>
                <a:spcPts val="100"/>
              </a:spcBef>
            </a:pPr>
            <a:r>
              <a:rPr spc="130" dirty="0"/>
              <a:t>Transforming</a:t>
            </a:r>
            <a:r>
              <a:rPr spc="-180" dirty="0"/>
              <a:t> </a:t>
            </a:r>
            <a:r>
              <a:rPr spc="190" dirty="0"/>
              <a:t>tomorrow</a:t>
            </a:r>
            <a:r>
              <a:rPr spc="-180" dirty="0"/>
              <a:t> </a:t>
            </a:r>
            <a:r>
              <a:rPr spc="155" dirty="0"/>
              <a:t>requires</a:t>
            </a:r>
            <a:r>
              <a:rPr spc="-175" dirty="0"/>
              <a:t> </a:t>
            </a:r>
            <a:r>
              <a:rPr spc="145" dirty="0"/>
              <a:t>embracing </a:t>
            </a:r>
            <a:r>
              <a:rPr spc="-1075" dirty="0"/>
              <a:t> </a:t>
            </a:r>
            <a:r>
              <a:rPr spc="165" dirty="0"/>
              <a:t>automated </a:t>
            </a:r>
            <a:r>
              <a:rPr spc="135" dirty="0"/>
              <a:t>software-deﬁned data center </a:t>
            </a:r>
            <a:r>
              <a:rPr spc="140" dirty="0"/>
              <a:t> </a:t>
            </a:r>
            <a:r>
              <a:rPr spc="135" dirty="0"/>
              <a:t>management. </a:t>
            </a:r>
            <a:r>
              <a:rPr spc="114" dirty="0"/>
              <a:t>By </a:t>
            </a:r>
            <a:r>
              <a:rPr spc="85" dirty="0"/>
              <a:t>leveraging </a:t>
            </a:r>
            <a:r>
              <a:rPr spc="140" dirty="0"/>
              <a:t>the </a:t>
            </a:r>
            <a:r>
              <a:rPr spc="100" dirty="0"/>
              <a:t>latest </a:t>
            </a:r>
            <a:r>
              <a:rPr spc="105" dirty="0"/>
              <a:t> </a:t>
            </a:r>
            <a:r>
              <a:rPr spc="125" dirty="0"/>
              <a:t>technologies </a:t>
            </a:r>
            <a:r>
              <a:rPr spc="180" dirty="0"/>
              <a:t>and </a:t>
            </a:r>
            <a:r>
              <a:rPr spc="145" dirty="0"/>
              <a:t>overcoming </a:t>
            </a:r>
            <a:r>
              <a:rPr spc="90" dirty="0"/>
              <a:t>challenges, </a:t>
            </a:r>
            <a:r>
              <a:rPr spc="95" dirty="0"/>
              <a:t> </a:t>
            </a:r>
            <a:r>
              <a:rPr spc="130" dirty="0"/>
              <a:t>organizations </a:t>
            </a:r>
            <a:r>
              <a:rPr spc="135" dirty="0"/>
              <a:t>can </a:t>
            </a:r>
            <a:r>
              <a:rPr spc="165" dirty="0"/>
              <a:t>build </a:t>
            </a:r>
            <a:r>
              <a:rPr spc="120" dirty="0"/>
              <a:t>a </a:t>
            </a:r>
            <a:r>
              <a:rPr spc="215" dirty="0"/>
              <a:t>more </a:t>
            </a:r>
            <a:r>
              <a:rPr spc="120" dirty="0"/>
              <a:t>eﬃcient, </a:t>
            </a:r>
            <a:r>
              <a:rPr spc="125" dirty="0"/>
              <a:t> </a:t>
            </a:r>
            <a:r>
              <a:rPr spc="90" dirty="0"/>
              <a:t>scalable, </a:t>
            </a:r>
            <a:r>
              <a:rPr spc="180" dirty="0"/>
              <a:t>and </a:t>
            </a:r>
            <a:r>
              <a:rPr spc="125" dirty="0"/>
              <a:t>resilient </a:t>
            </a:r>
            <a:r>
              <a:rPr spc="130" dirty="0"/>
              <a:t>infrastructure </a:t>
            </a:r>
            <a:r>
              <a:rPr spc="150" dirty="0"/>
              <a:t>for </a:t>
            </a:r>
            <a:r>
              <a:rPr spc="135" dirty="0"/>
              <a:t>the </a:t>
            </a:r>
            <a:r>
              <a:rPr spc="-1080" dirty="0"/>
              <a:t> </a:t>
            </a:r>
            <a:r>
              <a:rPr spc="100" dirty="0"/>
              <a:t>future.</a:t>
            </a: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5279395" y="1970392"/>
            <a:ext cx="7040880" cy="1387475"/>
          </a:xfrm>
          <a:prstGeom prst="rect">
            <a:avLst/>
          </a:prstGeom>
        </p:spPr>
        <p:txBody>
          <a:bodyPr vert="horz" wrap="square" lIns="0" tIns="135890" rIns="0" bIns="0" rtlCol="0">
            <a:spAutoFit/>
          </a:bodyPr>
          <a:lstStyle/>
          <a:p>
            <a:pPr marL="2567305" marR="5080" indent="-2555240">
              <a:lnSpc>
                <a:spcPts val="4880"/>
              </a:lnSpc>
              <a:spcBef>
                <a:spcPts val="1070"/>
              </a:spcBef>
            </a:pPr>
            <a:r>
              <a:rPr sz="4850" spc="254" dirty="0"/>
              <a:t>Conclusion:</a:t>
            </a:r>
            <a:r>
              <a:rPr sz="4850" spc="135" dirty="0"/>
              <a:t> </a:t>
            </a:r>
            <a:r>
              <a:rPr sz="4850" spc="229" dirty="0"/>
              <a:t>Crafting</a:t>
            </a:r>
            <a:r>
              <a:rPr sz="4850" spc="140" dirty="0"/>
              <a:t> </a:t>
            </a:r>
            <a:r>
              <a:rPr sz="4850" spc="200" dirty="0"/>
              <a:t>the </a:t>
            </a:r>
            <a:r>
              <a:rPr sz="4850" spc="-1050" dirty="0"/>
              <a:t> </a:t>
            </a:r>
            <a:r>
              <a:rPr sz="4850" spc="170" dirty="0"/>
              <a:t>Future</a:t>
            </a:r>
            <a:endParaRPr sz="4850"/>
          </a:p>
        </p:txBody>
      </p:sp>
      <p:sp>
        <p:nvSpPr>
          <p:cNvPr id="15" name="object 15"/>
          <p:cNvSpPr/>
          <p:nvPr/>
        </p:nvSpPr>
        <p:spPr>
          <a:xfrm>
            <a:off x="7227099" y="3677386"/>
            <a:ext cx="3819525" cy="95250"/>
          </a:xfrm>
          <a:custGeom>
            <a:avLst/>
            <a:gdLst/>
            <a:ahLst/>
            <a:cxnLst/>
            <a:rect l="l" t="t" r="r" b="b"/>
            <a:pathLst>
              <a:path w="3819525" h="95250">
                <a:moveTo>
                  <a:pt x="3819525" y="0"/>
                </a:moveTo>
                <a:lnTo>
                  <a:pt x="0" y="0"/>
                </a:lnTo>
                <a:lnTo>
                  <a:pt x="0" y="95250"/>
                </a:lnTo>
                <a:lnTo>
                  <a:pt x="3819525" y="95250"/>
                </a:lnTo>
                <a:lnTo>
                  <a:pt x="38195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5035550" y="3625850"/>
            <a:ext cx="6071870" cy="2014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50" spc="405" dirty="0"/>
              <a:t>Thanks!</a:t>
            </a:r>
            <a:endParaRPr sz="13050" dirty="0"/>
          </a:p>
        </p:txBody>
      </p:sp>
      <p:sp>
        <p:nvSpPr>
          <p:cNvPr id="17" name="object 17"/>
          <p:cNvSpPr/>
          <p:nvPr/>
        </p:nvSpPr>
        <p:spPr>
          <a:xfrm>
            <a:off x="4959350" y="5538470"/>
            <a:ext cx="5934075" cy="95250"/>
          </a:xfrm>
          <a:custGeom>
            <a:avLst/>
            <a:gdLst/>
            <a:ahLst/>
            <a:cxnLst/>
            <a:rect l="l" t="t" r="r" b="b"/>
            <a:pathLst>
              <a:path w="5934075" h="95250">
                <a:moveTo>
                  <a:pt x="5934075" y="0"/>
                </a:moveTo>
                <a:lnTo>
                  <a:pt x="0" y="0"/>
                </a:lnTo>
                <a:lnTo>
                  <a:pt x="0" y="95250"/>
                </a:lnTo>
                <a:lnTo>
                  <a:pt x="5934075" y="95250"/>
                </a:lnTo>
                <a:lnTo>
                  <a:pt x="59340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pPr algn="ctr"/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551" y="2637002"/>
            <a:ext cx="8674100" cy="4136390"/>
          </a:xfrm>
          <a:prstGeom prst="rect">
            <a:avLst/>
          </a:prstGeom>
        </p:spPr>
        <p:txBody>
          <a:bodyPr vert="horz" wrap="square" lIns="0" tIns="170180" rIns="0" bIns="0" rtlCol="0">
            <a:spAutoFit/>
          </a:bodyPr>
          <a:lstStyle/>
          <a:p>
            <a:pPr marL="12700" marR="5080">
              <a:lnSpc>
                <a:spcPts val="6230"/>
              </a:lnSpc>
              <a:spcBef>
                <a:spcPts val="1340"/>
              </a:spcBef>
            </a:pPr>
            <a:r>
              <a:rPr sz="6200" spc="245" dirty="0">
                <a:solidFill>
                  <a:srgbClr val="FFFFFF"/>
                </a:solidFill>
                <a:latin typeface="Cambria"/>
                <a:cs typeface="Cambria"/>
              </a:rPr>
              <a:t>Transforming </a:t>
            </a:r>
            <a:r>
              <a:rPr sz="6200" spc="2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200" spc="185" dirty="0">
                <a:solidFill>
                  <a:srgbClr val="FFFFFF"/>
                </a:solidFill>
                <a:latin typeface="Cambria"/>
                <a:cs typeface="Cambria"/>
              </a:rPr>
              <a:t>Tomorrow:</a:t>
            </a:r>
            <a:r>
              <a:rPr sz="6200" spc="1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200" spc="295" dirty="0">
                <a:solidFill>
                  <a:srgbClr val="FFFFFF"/>
                </a:solidFill>
                <a:latin typeface="Cambria"/>
                <a:cs typeface="Cambria"/>
              </a:rPr>
              <a:t>Crafting</a:t>
            </a:r>
            <a:r>
              <a:rPr sz="6200" spc="1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200" spc="250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6200" spc="-13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200" spc="215" dirty="0">
                <a:solidFill>
                  <a:srgbClr val="FFFFFF"/>
                </a:solidFill>
                <a:latin typeface="Cambria"/>
                <a:cs typeface="Cambria"/>
              </a:rPr>
              <a:t>Future </a:t>
            </a:r>
            <a:r>
              <a:rPr sz="6200" spc="385" dirty="0">
                <a:solidFill>
                  <a:srgbClr val="FFFFFF"/>
                </a:solidFill>
                <a:latin typeface="Cambria"/>
                <a:cs typeface="Cambria"/>
              </a:rPr>
              <a:t>of </a:t>
            </a:r>
            <a:r>
              <a:rPr sz="6200" spc="320" dirty="0">
                <a:solidFill>
                  <a:srgbClr val="FFFFFF"/>
                </a:solidFill>
                <a:latin typeface="Cambria"/>
                <a:cs typeface="Cambria"/>
              </a:rPr>
              <a:t>Automated </a:t>
            </a:r>
            <a:r>
              <a:rPr sz="6200" spc="3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200" spc="229" dirty="0">
                <a:solidFill>
                  <a:srgbClr val="FFFFFF"/>
                </a:solidFill>
                <a:latin typeface="Cambria"/>
                <a:cs typeface="Cambria"/>
              </a:rPr>
              <a:t>Software </a:t>
            </a:r>
            <a:r>
              <a:rPr sz="6200" spc="405" dirty="0">
                <a:solidFill>
                  <a:srgbClr val="FFFFFF"/>
                </a:solidFill>
                <a:latin typeface="Cambria"/>
                <a:cs typeface="Cambria"/>
              </a:rPr>
              <a:t>Defined </a:t>
            </a:r>
            <a:r>
              <a:rPr sz="6200" spc="340" dirty="0">
                <a:solidFill>
                  <a:srgbClr val="FFFFFF"/>
                </a:solidFill>
                <a:latin typeface="Cambria"/>
                <a:cs typeface="Cambria"/>
              </a:rPr>
              <a:t>Data </a:t>
            </a:r>
            <a:r>
              <a:rPr sz="6200" spc="3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200" spc="335" dirty="0">
                <a:solidFill>
                  <a:srgbClr val="FFFFFF"/>
                </a:solidFill>
                <a:latin typeface="Cambria"/>
                <a:cs typeface="Cambria"/>
              </a:rPr>
              <a:t>Center</a:t>
            </a:r>
            <a:r>
              <a:rPr sz="6200" spc="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200" spc="330" dirty="0">
                <a:solidFill>
                  <a:srgbClr val="FFFFFF"/>
                </a:solidFill>
                <a:latin typeface="Cambria"/>
                <a:cs typeface="Cambria"/>
              </a:rPr>
              <a:t>Management</a:t>
            </a:r>
            <a:endParaRPr sz="6200" dirty="0">
              <a:latin typeface="Cambria"/>
              <a:cs typeface="Cambr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508" y="0"/>
            <a:ext cx="9144000" cy="9381490"/>
            <a:chOff x="9144508" y="0"/>
            <a:chExt cx="9144000" cy="938149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08" y="4056557"/>
              <a:ext cx="5324348" cy="5324398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09717" y="0"/>
              <a:ext cx="6478282" cy="740741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88" y="0"/>
            <a:ext cx="18278475" cy="10287000"/>
            <a:chOff x="5288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8" y="5789"/>
              <a:ext cx="18278472" cy="1028120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6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76" y="0"/>
                  </a:moveTo>
                  <a:lnTo>
                    <a:pt x="0" y="3222967"/>
                  </a:lnTo>
                  <a:lnTo>
                    <a:pt x="3224276" y="6448425"/>
                  </a:lnTo>
                  <a:lnTo>
                    <a:pt x="6448425" y="3222967"/>
                  </a:lnTo>
                  <a:lnTo>
                    <a:pt x="322427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59243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5995397" y="0"/>
                  </a:moveTo>
                  <a:lnTo>
                    <a:pt x="453028" y="0"/>
                  </a:lnTo>
                  <a:lnTo>
                    <a:pt x="0" y="453020"/>
                  </a:lnTo>
                  <a:lnTo>
                    <a:pt x="3224212" y="3677233"/>
                  </a:lnTo>
                  <a:lnTo>
                    <a:pt x="6448424" y="453019"/>
                  </a:lnTo>
                  <a:lnTo>
                    <a:pt x="599539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05273" y="2895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5" y="0"/>
                  </a:moveTo>
                  <a:lnTo>
                    <a:pt x="0" y="0"/>
                  </a:lnTo>
                  <a:lnTo>
                    <a:pt x="0" y="10277475"/>
                  </a:lnTo>
                  <a:lnTo>
                    <a:pt x="7077075" y="10277475"/>
                  </a:lnTo>
                  <a:lnTo>
                    <a:pt x="7077075" y="0"/>
                  </a:lnTo>
                  <a:close/>
                </a:path>
              </a:pathLst>
            </a:custGeom>
            <a:solidFill>
              <a:srgbClr val="28293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4460" rIns="0" bIns="0" rtlCol="0">
            <a:spAutoFit/>
          </a:bodyPr>
          <a:lstStyle/>
          <a:p>
            <a:pPr marL="11050905" marR="5080" indent="2453640">
              <a:lnSpc>
                <a:spcPts val="4430"/>
              </a:lnSpc>
              <a:spcBef>
                <a:spcPts val="980"/>
              </a:spcBef>
            </a:pPr>
            <a:r>
              <a:rPr spc="200" dirty="0"/>
              <a:t>Introduction</a:t>
            </a:r>
            <a:r>
              <a:rPr spc="70" dirty="0"/>
              <a:t> </a:t>
            </a:r>
            <a:r>
              <a:rPr spc="190" dirty="0"/>
              <a:t>to </a:t>
            </a:r>
            <a:r>
              <a:rPr spc="-955" dirty="0"/>
              <a:t> </a:t>
            </a:r>
            <a:r>
              <a:rPr spc="229" dirty="0"/>
              <a:t>Automated</a:t>
            </a:r>
            <a:r>
              <a:rPr spc="135" dirty="0"/>
              <a:t> </a:t>
            </a:r>
            <a:r>
              <a:rPr spc="245" dirty="0"/>
              <a:t>Data</a:t>
            </a:r>
            <a:r>
              <a:rPr spc="135" dirty="0"/>
              <a:t> </a:t>
            </a:r>
            <a:r>
              <a:rPr spc="220" dirty="0"/>
              <a:t>Centers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12187809" y="3689007"/>
            <a:ext cx="5721350" cy="33134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15390" algn="r">
              <a:lnSpc>
                <a:spcPct val="99900"/>
              </a:lnSpc>
              <a:spcBef>
                <a:spcPts val="100"/>
              </a:spcBef>
            </a:pPr>
            <a:r>
              <a:rPr sz="2700" spc="85" dirty="0">
                <a:solidFill>
                  <a:schemeClr val="bg1"/>
                </a:solidFill>
                <a:latin typeface="Trebuchet MS"/>
                <a:cs typeface="Trebuchet MS"/>
              </a:rPr>
              <a:t>In</a:t>
            </a:r>
            <a:r>
              <a:rPr sz="27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90" dirty="0">
                <a:solidFill>
                  <a:schemeClr val="bg1"/>
                </a:solidFill>
                <a:latin typeface="Trebuchet MS"/>
                <a:cs typeface="Trebuchet MS"/>
              </a:rPr>
              <a:t>today's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" dirty="0">
                <a:solidFill>
                  <a:schemeClr val="bg1"/>
                </a:solidFill>
                <a:latin typeface="Trebuchet MS"/>
                <a:cs typeface="Trebuchet MS"/>
              </a:rPr>
              <a:t>world,</a:t>
            </a:r>
            <a:r>
              <a:rPr sz="27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rebuchet MS"/>
                <a:cs typeface="Trebuchet MS"/>
              </a:rPr>
              <a:t>automated </a:t>
            </a:r>
            <a:r>
              <a:rPr sz="27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Trebuchet MS"/>
                <a:cs typeface="Trebuchet MS"/>
              </a:rPr>
              <a:t>software-deﬁned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data centers </a:t>
            </a:r>
            <a:r>
              <a:rPr sz="2700" spc="55" dirty="0">
                <a:solidFill>
                  <a:schemeClr val="bg1"/>
                </a:solidFill>
                <a:latin typeface="Trebuchet MS"/>
                <a:cs typeface="Trebuchet MS"/>
              </a:rPr>
              <a:t>are </a:t>
            </a:r>
            <a:r>
              <a:rPr sz="2700" spc="6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chemeClr val="bg1"/>
                </a:solidFill>
                <a:latin typeface="Trebuchet MS"/>
                <a:cs typeface="Trebuchet MS"/>
              </a:rPr>
              <a:t>revolutionizing </a:t>
            </a:r>
            <a:r>
              <a:rPr sz="2700" spc="140" dirty="0">
                <a:solidFill>
                  <a:schemeClr val="bg1"/>
                </a:solidFill>
                <a:latin typeface="Trebuchet MS"/>
                <a:cs typeface="Trebuchet MS"/>
              </a:rPr>
              <a:t>how </a:t>
            </a:r>
            <a:r>
              <a:rPr sz="2700" spc="125" dirty="0">
                <a:solidFill>
                  <a:schemeClr val="bg1"/>
                </a:solidFill>
                <a:latin typeface="Trebuchet MS"/>
                <a:cs typeface="Trebuchet MS"/>
              </a:rPr>
              <a:t>businesses </a:t>
            </a:r>
            <a:r>
              <a:rPr sz="2700" spc="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chemeClr val="bg1"/>
                </a:solidFill>
                <a:latin typeface="Trebuchet MS"/>
                <a:cs typeface="Trebuchet MS"/>
              </a:rPr>
              <a:t>operate.</a:t>
            </a:r>
            <a:r>
              <a:rPr sz="27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This</a:t>
            </a:r>
            <a:r>
              <a:rPr sz="27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65" dirty="0">
                <a:solidFill>
                  <a:schemeClr val="bg1"/>
                </a:solidFill>
                <a:latin typeface="Trebuchet MS"/>
                <a:cs typeface="Trebuchet MS"/>
              </a:rPr>
              <a:t>presentation</a:t>
            </a:r>
            <a:r>
              <a:rPr sz="27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75" dirty="0">
                <a:solidFill>
                  <a:schemeClr val="bg1"/>
                </a:solidFill>
                <a:latin typeface="Trebuchet MS"/>
                <a:cs typeface="Trebuchet MS"/>
              </a:rPr>
              <a:t>explores </a:t>
            </a:r>
            <a:r>
              <a:rPr sz="2700" spc="-79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35" dirty="0">
                <a:solidFill>
                  <a:schemeClr val="bg1"/>
                </a:solidFill>
                <a:latin typeface="Trebuchet MS"/>
                <a:cs typeface="Trebuchet MS"/>
              </a:rPr>
              <a:t>the innovative </a:t>
            </a:r>
            <a:r>
              <a:rPr sz="2700" spc="55" dirty="0">
                <a:solidFill>
                  <a:schemeClr val="bg1"/>
                </a:solidFill>
                <a:latin typeface="Trebuchet MS"/>
                <a:cs typeface="Trebuchet MS"/>
              </a:rPr>
              <a:t>technologies </a:t>
            </a:r>
            <a:r>
              <a:rPr sz="2700" spc="135" dirty="0">
                <a:solidFill>
                  <a:schemeClr val="bg1"/>
                </a:solidFill>
                <a:latin typeface="Trebuchet MS"/>
                <a:cs typeface="Trebuchet MS"/>
              </a:rPr>
              <a:t>and </a:t>
            </a:r>
            <a:r>
              <a:rPr sz="2700" spc="14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chemeClr val="bg1"/>
                </a:solidFill>
                <a:latin typeface="Trebuchet MS"/>
                <a:cs typeface="Trebuchet MS"/>
              </a:rPr>
              <a:t>strategies</a:t>
            </a:r>
            <a:r>
              <a:rPr sz="27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" dirty="0">
                <a:solidFill>
                  <a:schemeClr val="bg1"/>
                </a:solidFill>
                <a:latin typeface="Trebuchet MS"/>
                <a:cs typeface="Trebuchet MS"/>
              </a:rPr>
              <a:t>that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-60" dirty="0">
                <a:solidFill>
                  <a:schemeClr val="bg1"/>
                </a:solidFill>
                <a:latin typeface="Trebuchet MS"/>
                <a:cs typeface="Trebuchet MS"/>
              </a:rPr>
              <a:t>will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25" dirty="0">
                <a:solidFill>
                  <a:schemeClr val="bg1"/>
                </a:solidFill>
                <a:latin typeface="Trebuchet MS"/>
                <a:cs typeface="Trebuchet MS"/>
              </a:rPr>
              <a:t>shape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35" dirty="0">
                <a:solidFill>
                  <a:schemeClr val="bg1"/>
                </a:solidFill>
                <a:latin typeface="Trebuchet MS"/>
                <a:cs typeface="Trebuchet MS"/>
              </a:rPr>
              <a:t>the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35" dirty="0">
                <a:solidFill>
                  <a:schemeClr val="bg1"/>
                </a:solidFill>
                <a:latin typeface="Trebuchet MS"/>
                <a:cs typeface="Trebuchet MS"/>
              </a:rPr>
              <a:t>future </a:t>
            </a:r>
            <a:r>
              <a:rPr sz="2700" spc="-79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chemeClr val="bg1"/>
                </a:solidFill>
                <a:latin typeface="Trebuchet MS"/>
                <a:cs typeface="Trebuchet MS"/>
              </a:rPr>
              <a:t>of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data </a:t>
            </a:r>
            <a:r>
              <a:rPr sz="2700" spc="25" dirty="0">
                <a:solidFill>
                  <a:schemeClr val="bg1"/>
                </a:solidFill>
                <a:latin typeface="Trebuchet MS"/>
                <a:cs typeface="Trebuchet MS"/>
              </a:rPr>
              <a:t>center </a:t>
            </a:r>
            <a:r>
              <a:rPr sz="2700" spc="75" dirty="0">
                <a:solidFill>
                  <a:schemeClr val="bg1"/>
                </a:solidFill>
                <a:latin typeface="Trebuchet MS"/>
                <a:cs typeface="Trebuchet MS"/>
              </a:rPr>
              <a:t>management, </a:t>
            </a:r>
            <a:r>
              <a:rPr sz="2700" spc="8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90" dirty="0">
                <a:solidFill>
                  <a:schemeClr val="bg1"/>
                </a:solidFill>
                <a:latin typeface="Trebuchet MS"/>
                <a:cs typeface="Trebuchet MS"/>
              </a:rPr>
              <a:t>enhancing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20" dirty="0">
                <a:solidFill>
                  <a:schemeClr val="bg1"/>
                </a:solidFill>
                <a:latin typeface="Trebuchet MS"/>
                <a:cs typeface="Trebuchet MS"/>
              </a:rPr>
              <a:t>eﬃciency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-30" dirty="0">
                <a:solidFill>
                  <a:schemeClr val="bg1"/>
                </a:solidFill>
                <a:latin typeface="Trebuchet MS"/>
                <a:cs typeface="Trebuchet MS"/>
              </a:rPr>
              <a:t>scalability.</a:t>
            </a:r>
            <a:endParaRPr sz="27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956284" y="3164992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504" y="0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07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32"/>
                  </a:lnTo>
                  <a:lnTo>
                    <a:pt x="2938869" y="3168307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30007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02"/>
                  </a:lnTo>
                  <a:lnTo>
                    <a:pt x="2371077" y="630288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005160" y="2200173"/>
            <a:ext cx="8616315" cy="12617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5080" algn="r">
              <a:lnSpc>
                <a:spcPts val="4850"/>
              </a:lnSpc>
              <a:spcBef>
                <a:spcPts val="125"/>
              </a:spcBef>
            </a:pPr>
            <a:r>
              <a:rPr spc="190" dirty="0"/>
              <a:t>Understanding</a:t>
            </a:r>
            <a:r>
              <a:rPr spc="130" dirty="0"/>
              <a:t> </a:t>
            </a:r>
            <a:r>
              <a:rPr spc="165" dirty="0"/>
              <a:t>Software</a:t>
            </a:r>
            <a:r>
              <a:rPr spc="135" dirty="0"/>
              <a:t> </a:t>
            </a:r>
            <a:r>
              <a:rPr spc="290" dirty="0"/>
              <a:t>Defined</a:t>
            </a:r>
          </a:p>
          <a:p>
            <a:pPr marR="5080" algn="r">
              <a:lnSpc>
                <a:spcPts val="4850"/>
              </a:lnSpc>
            </a:pPr>
            <a:r>
              <a:rPr spc="245" dirty="0"/>
              <a:t>Data</a:t>
            </a:r>
            <a:r>
              <a:rPr spc="85" dirty="0"/>
              <a:t> </a:t>
            </a:r>
            <a:r>
              <a:rPr spc="220" dirty="0"/>
              <a:t>Centers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3359150" y="4447806"/>
            <a:ext cx="5862320" cy="372089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66040" marR="5080" indent="702310" algn="just">
              <a:lnSpc>
                <a:spcPts val="3229"/>
              </a:lnSpc>
              <a:spcBef>
                <a:spcPts val="215"/>
              </a:spcBef>
            </a:pPr>
            <a:r>
              <a:rPr sz="2700" spc="110" dirty="0">
                <a:solidFill>
                  <a:schemeClr val="bg1"/>
                </a:solidFill>
                <a:latin typeface="Trebuchet MS"/>
                <a:cs typeface="Trebuchet MS"/>
              </a:rPr>
              <a:t>A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5" dirty="0">
                <a:solidFill>
                  <a:schemeClr val="bg1"/>
                </a:solidFill>
                <a:latin typeface="Trebuchet MS"/>
                <a:cs typeface="Trebuchet MS"/>
              </a:rPr>
              <a:t>Software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20" dirty="0">
                <a:solidFill>
                  <a:schemeClr val="bg1"/>
                </a:solidFill>
                <a:latin typeface="Trebuchet MS"/>
                <a:cs typeface="Trebuchet MS"/>
              </a:rPr>
              <a:t>Deﬁned</a:t>
            </a:r>
            <a:r>
              <a:rPr sz="27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Trebuchet MS"/>
                <a:cs typeface="Trebuchet MS"/>
              </a:rPr>
              <a:t>Data</a:t>
            </a:r>
            <a:r>
              <a:rPr sz="27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5" dirty="0">
                <a:solidFill>
                  <a:schemeClr val="bg1"/>
                </a:solidFill>
                <a:latin typeface="Trebuchet MS"/>
                <a:cs typeface="Trebuchet MS"/>
              </a:rPr>
              <a:t>Center </a:t>
            </a:r>
            <a:r>
              <a:rPr sz="27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rebuchet MS"/>
                <a:cs typeface="Trebuchet MS"/>
              </a:rPr>
              <a:t>(</a:t>
            </a:r>
            <a:r>
              <a:rPr sz="2700" b="1" spc="80" dirty="0">
                <a:solidFill>
                  <a:schemeClr val="bg1"/>
                </a:solidFill>
                <a:latin typeface="Trebuchet MS"/>
                <a:cs typeface="Trebuchet MS"/>
              </a:rPr>
              <a:t>SDDC</a:t>
            </a:r>
            <a:r>
              <a:rPr sz="2700" spc="80" dirty="0">
                <a:solidFill>
                  <a:schemeClr val="bg1"/>
                </a:solidFill>
                <a:latin typeface="Trebuchet MS"/>
                <a:cs typeface="Trebuchet MS"/>
              </a:rPr>
              <a:t>)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abstracts</a:t>
            </a:r>
            <a:r>
              <a:rPr sz="27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27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Trebuchet MS"/>
                <a:cs typeface="Trebuchet MS"/>
              </a:rPr>
              <a:t>automates</a:t>
            </a:r>
            <a:r>
              <a:rPr sz="27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30" dirty="0">
                <a:solidFill>
                  <a:schemeClr val="bg1"/>
                </a:solidFill>
                <a:latin typeface="Trebuchet MS"/>
                <a:cs typeface="Trebuchet MS"/>
              </a:rPr>
              <a:t>the </a:t>
            </a:r>
            <a:r>
              <a:rPr sz="27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5" dirty="0">
                <a:solidFill>
                  <a:schemeClr val="bg1"/>
                </a:solidFill>
                <a:latin typeface="Trebuchet MS"/>
                <a:cs typeface="Trebuchet MS"/>
              </a:rPr>
              <a:t>physical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95" dirty="0">
                <a:solidFill>
                  <a:schemeClr val="bg1"/>
                </a:solidFill>
                <a:latin typeface="Trebuchet MS"/>
                <a:cs typeface="Trebuchet MS"/>
              </a:rPr>
              <a:t>resources</a:t>
            </a:r>
            <a:r>
              <a:rPr sz="27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chemeClr val="bg1"/>
                </a:solidFill>
                <a:latin typeface="Trebuchet MS"/>
                <a:cs typeface="Trebuchet MS"/>
              </a:rPr>
              <a:t>of</a:t>
            </a:r>
            <a:r>
              <a:rPr sz="27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rebuchet MS"/>
                <a:cs typeface="Trebuchet MS"/>
              </a:rPr>
              <a:t>a</a:t>
            </a:r>
            <a:r>
              <a:rPr sz="27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data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chemeClr val="bg1"/>
                </a:solidFill>
                <a:latin typeface="Trebuchet MS"/>
                <a:cs typeface="Trebuchet MS"/>
              </a:rPr>
              <a:t>center.</a:t>
            </a:r>
            <a:endParaRPr sz="2700" dirty="0">
              <a:solidFill>
                <a:schemeClr val="bg1"/>
              </a:solidFill>
              <a:latin typeface="Trebuchet MS"/>
              <a:cs typeface="Trebuchet MS"/>
            </a:endParaRPr>
          </a:p>
          <a:p>
            <a:pPr marL="700405" algn="just">
              <a:lnSpc>
                <a:spcPts val="3110"/>
              </a:lnSpc>
            </a:pP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This</a:t>
            </a:r>
            <a:r>
              <a:rPr sz="27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allows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chemeClr val="bg1"/>
                </a:solidFill>
                <a:latin typeface="Trebuchet MS"/>
                <a:cs typeface="Trebuchet MS"/>
              </a:rPr>
              <a:t>for</a:t>
            </a:r>
            <a:r>
              <a:rPr sz="2700" spc="-13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35" dirty="0">
                <a:solidFill>
                  <a:schemeClr val="bg1"/>
                </a:solidFill>
                <a:latin typeface="Trebuchet MS"/>
                <a:cs typeface="Trebuchet MS"/>
              </a:rPr>
              <a:t>greater</a:t>
            </a:r>
            <a:r>
              <a:rPr sz="27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chemeClr val="bg1"/>
                </a:solidFill>
                <a:latin typeface="Trebuchet MS"/>
                <a:cs typeface="Trebuchet MS"/>
              </a:rPr>
              <a:t>ﬂexibility,</a:t>
            </a:r>
            <a:endParaRPr sz="2700" dirty="0">
              <a:solidFill>
                <a:schemeClr val="bg1"/>
              </a:solidFill>
              <a:latin typeface="Trebuchet MS"/>
              <a:cs typeface="Trebuchet MS"/>
            </a:endParaRPr>
          </a:p>
          <a:p>
            <a:pPr marL="12700" marR="6350" indent="793115" algn="r">
              <a:lnSpc>
                <a:spcPts val="3229"/>
              </a:lnSpc>
              <a:spcBef>
                <a:spcPts val="175"/>
              </a:spcBef>
            </a:pPr>
            <a:r>
              <a:rPr sz="2700" spc="85" dirty="0">
                <a:solidFill>
                  <a:schemeClr val="bg1"/>
                </a:solidFill>
                <a:latin typeface="Trebuchet MS"/>
                <a:cs typeface="Trebuchet MS"/>
              </a:rPr>
              <a:t>resource</a:t>
            </a:r>
            <a:r>
              <a:rPr sz="27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chemeClr val="bg1"/>
                </a:solidFill>
                <a:latin typeface="Trebuchet MS"/>
                <a:cs typeface="Trebuchet MS"/>
              </a:rPr>
              <a:t>optimization,</a:t>
            </a:r>
            <a:r>
              <a:rPr sz="27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2700" spc="-13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cost </a:t>
            </a:r>
            <a:r>
              <a:rPr sz="27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25" dirty="0">
                <a:solidFill>
                  <a:schemeClr val="bg1"/>
                </a:solidFill>
                <a:latin typeface="Trebuchet MS"/>
                <a:cs typeface="Trebuchet MS"/>
              </a:rPr>
              <a:t>reduction. </a:t>
            </a:r>
            <a:r>
              <a:rPr sz="2700" spc="100" dirty="0">
                <a:solidFill>
                  <a:schemeClr val="bg1"/>
                </a:solidFill>
                <a:latin typeface="Trebuchet MS"/>
                <a:cs typeface="Trebuchet MS"/>
              </a:rPr>
              <a:t>Understanding </a:t>
            </a:r>
            <a:r>
              <a:rPr sz="2700" spc="-5" dirty="0">
                <a:solidFill>
                  <a:schemeClr val="bg1"/>
                </a:solidFill>
                <a:latin typeface="Trebuchet MS"/>
                <a:cs typeface="Trebuchet MS"/>
              </a:rPr>
              <a:t>its </a:t>
            </a:r>
            <a:r>
              <a:rPr sz="2700" spc="55" dirty="0">
                <a:solidFill>
                  <a:schemeClr val="bg1"/>
                </a:solidFill>
                <a:latin typeface="Trebuchet MS"/>
                <a:cs typeface="Trebuchet MS"/>
              </a:rPr>
              <a:t>core </a:t>
            </a:r>
            <a:r>
              <a:rPr sz="2700" spc="6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20" dirty="0">
                <a:solidFill>
                  <a:schemeClr val="bg1"/>
                </a:solidFill>
                <a:latin typeface="Trebuchet MS"/>
                <a:cs typeface="Trebuchet MS"/>
              </a:rPr>
              <a:t>components</a:t>
            </a:r>
            <a:r>
              <a:rPr sz="2700" spc="-13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is</a:t>
            </a:r>
            <a:r>
              <a:rPr sz="27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5" dirty="0">
                <a:solidFill>
                  <a:schemeClr val="bg1"/>
                </a:solidFill>
                <a:latin typeface="Trebuchet MS"/>
                <a:cs typeface="Trebuchet MS"/>
              </a:rPr>
              <a:t>essential</a:t>
            </a:r>
            <a:r>
              <a:rPr sz="27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chemeClr val="bg1"/>
                </a:solidFill>
                <a:latin typeface="Trebuchet MS"/>
                <a:cs typeface="Trebuchet MS"/>
              </a:rPr>
              <a:t>for</a:t>
            </a:r>
            <a:r>
              <a:rPr sz="27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chemeClr val="bg1"/>
                </a:solidFill>
                <a:latin typeface="Trebuchet MS"/>
                <a:cs typeface="Trebuchet MS"/>
              </a:rPr>
              <a:t>eﬀective</a:t>
            </a:r>
            <a:endParaRPr sz="2700" dirty="0">
              <a:solidFill>
                <a:schemeClr val="bg1"/>
              </a:solidFill>
              <a:latin typeface="Trebuchet MS"/>
              <a:cs typeface="Trebuchet MS"/>
            </a:endParaRPr>
          </a:p>
          <a:p>
            <a:pPr marR="8890" algn="r">
              <a:lnSpc>
                <a:spcPts val="3110"/>
              </a:lnSpc>
            </a:pPr>
            <a:r>
              <a:rPr sz="2700" spc="75" dirty="0">
                <a:solidFill>
                  <a:schemeClr val="bg1"/>
                </a:solidFill>
                <a:latin typeface="Trebuchet MS"/>
                <a:cs typeface="Trebuchet MS"/>
              </a:rPr>
              <a:t>management.</a:t>
            </a:r>
            <a:endParaRPr sz="27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5657672" y="3650094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2751" y="3321647"/>
            <a:ext cx="6372161" cy="637213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88" y="0"/>
            <a:ext cx="18278475" cy="10287000"/>
            <a:chOff x="5288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8" y="5789"/>
              <a:ext cx="18278472" cy="1028120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6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76" y="0"/>
                  </a:moveTo>
                  <a:lnTo>
                    <a:pt x="0" y="3222967"/>
                  </a:lnTo>
                  <a:lnTo>
                    <a:pt x="3224276" y="6448425"/>
                  </a:lnTo>
                  <a:lnTo>
                    <a:pt x="6448425" y="3222967"/>
                  </a:lnTo>
                  <a:lnTo>
                    <a:pt x="322427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59243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5995397" y="0"/>
                  </a:moveTo>
                  <a:lnTo>
                    <a:pt x="453028" y="0"/>
                  </a:lnTo>
                  <a:lnTo>
                    <a:pt x="0" y="453020"/>
                  </a:lnTo>
                  <a:lnTo>
                    <a:pt x="3224212" y="3677233"/>
                  </a:lnTo>
                  <a:lnTo>
                    <a:pt x="6448424" y="453019"/>
                  </a:lnTo>
                  <a:lnTo>
                    <a:pt x="599539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05273" y="2895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5" y="0"/>
                  </a:moveTo>
                  <a:lnTo>
                    <a:pt x="0" y="0"/>
                  </a:lnTo>
                  <a:lnTo>
                    <a:pt x="0" y="10277475"/>
                  </a:lnTo>
                  <a:lnTo>
                    <a:pt x="7077075" y="10277475"/>
                  </a:lnTo>
                  <a:lnTo>
                    <a:pt x="7077075" y="0"/>
                  </a:lnTo>
                  <a:close/>
                </a:path>
              </a:pathLst>
            </a:custGeom>
            <a:solidFill>
              <a:srgbClr val="28293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995660">
              <a:lnSpc>
                <a:spcPct val="100000"/>
              </a:lnSpc>
              <a:spcBef>
                <a:spcPts val="100"/>
              </a:spcBef>
            </a:pPr>
            <a:r>
              <a:rPr sz="4650" spc="190" dirty="0"/>
              <a:t>The</a:t>
            </a:r>
            <a:r>
              <a:rPr sz="4650" spc="135" dirty="0"/>
              <a:t> </a:t>
            </a:r>
            <a:r>
              <a:rPr sz="4650" spc="150" dirty="0"/>
              <a:t>Role</a:t>
            </a:r>
            <a:r>
              <a:rPr sz="4650" spc="140" dirty="0"/>
              <a:t> </a:t>
            </a:r>
            <a:r>
              <a:rPr sz="4650" spc="280" dirty="0"/>
              <a:t>of</a:t>
            </a:r>
            <a:r>
              <a:rPr sz="4650" spc="-25" dirty="0"/>
              <a:t> </a:t>
            </a:r>
            <a:r>
              <a:rPr sz="4650" spc="225" dirty="0"/>
              <a:t>Automation</a:t>
            </a:r>
            <a:endParaRPr sz="4650"/>
          </a:p>
        </p:txBody>
      </p:sp>
      <p:sp>
        <p:nvSpPr>
          <p:cNvPr id="13" name="object 13"/>
          <p:cNvSpPr txBox="1"/>
          <p:nvPr/>
        </p:nvSpPr>
        <p:spPr>
          <a:xfrm>
            <a:off x="11834749" y="3857673"/>
            <a:ext cx="6068060" cy="29038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1267460" algn="r">
              <a:lnSpc>
                <a:spcPct val="100099"/>
              </a:lnSpc>
              <a:spcBef>
                <a:spcPts val="95"/>
              </a:spcBef>
            </a:pPr>
            <a:r>
              <a:rPr sz="2700" spc="80" dirty="0">
                <a:solidFill>
                  <a:schemeClr val="bg1"/>
                </a:solidFill>
                <a:latin typeface="Trebuchet MS"/>
                <a:cs typeface="Trebuchet MS"/>
              </a:rPr>
              <a:t>Automation</a:t>
            </a:r>
            <a:r>
              <a:rPr sz="27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is</a:t>
            </a:r>
            <a:r>
              <a:rPr sz="27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chemeClr val="bg1"/>
                </a:solidFill>
                <a:latin typeface="Trebuchet MS"/>
                <a:cs typeface="Trebuchet MS"/>
              </a:rPr>
              <a:t>pivotal</a:t>
            </a:r>
            <a:r>
              <a:rPr sz="27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0" dirty="0">
                <a:solidFill>
                  <a:schemeClr val="bg1"/>
                </a:solidFill>
                <a:latin typeface="Trebuchet MS"/>
                <a:cs typeface="Trebuchet MS"/>
              </a:rPr>
              <a:t>in</a:t>
            </a:r>
            <a:r>
              <a:rPr sz="27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210" dirty="0">
                <a:solidFill>
                  <a:schemeClr val="bg1"/>
                </a:solidFill>
                <a:latin typeface="Trebuchet MS"/>
                <a:cs typeface="Trebuchet MS"/>
              </a:rPr>
              <a:t>SDDC </a:t>
            </a:r>
            <a:r>
              <a:rPr sz="27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75" dirty="0">
                <a:solidFill>
                  <a:schemeClr val="bg1"/>
                </a:solidFill>
                <a:latin typeface="Trebuchet MS"/>
                <a:cs typeface="Trebuchet MS"/>
              </a:rPr>
              <a:t>management. </a:t>
            </a:r>
            <a:r>
              <a:rPr sz="2700" spc="114" dirty="0">
                <a:solidFill>
                  <a:schemeClr val="bg1"/>
                </a:solidFill>
                <a:latin typeface="Trebuchet MS"/>
                <a:cs typeface="Trebuchet MS"/>
              </a:rPr>
              <a:t>By </a:t>
            </a:r>
            <a:r>
              <a:rPr sz="2700" spc="40" dirty="0">
                <a:solidFill>
                  <a:schemeClr val="bg1"/>
                </a:solidFill>
                <a:latin typeface="Trebuchet MS"/>
                <a:cs typeface="Trebuchet MS"/>
              </a:rPr>
              <a:t>leveraging </a:t>
            </a:r>
            <a:r>
              <a:rPr sz="2700" spc="55" dirty="0">
                <a:solidFill>
                  <a:schemeClr val="bg1"/>
                </a:solidFill>
                <a:latin typeface="Trebuchet MS"/>
                <a:cs typeface="Trebuchet MS"/>
              </a:rPr>
              <a:t>AI </a:t>
            </a:r>
            <a:r>
              <a:rPr sz="2700" spc="135" dirty="0">
                <a:solidFill>
                  <a:schemeClr val="bg1"/>
                </a:solidFill>
                <a:latin typeface="Trebuchet MS"/>
                <a:cs typeface="Trebuchet MS"/>
              </a:rPr>
              <a:t>and </a:t>
            </a:r>
            <a:r>
              <a:rPr sz="2700" spc="14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Trebuchet MS"/>
                <a:cs typeface="Trebuchet MS"/>
              </a:rPr>
              <a:t>machine </a:t>
            </a:r>
            <a:r>
              <a:rPr sz="2700" spc="10" dirty="0">
                <a:solidFill>
                  <a:schemeClr val="bg1"/>
                </a:solidFill>
                <a:latin typeface="Trebuchet MS"/>
                <a:cs typeface="Trebuchet MS"/>
              </a:rPr>
              <a:t>learning, </a:t>
            </a:r>
            <a:r>
              <a:rPr sz="2700" spc="70" dirty="0">
                <a:solidFill>
                  <a:schemeClr val="bg1"/>
                </a:solidFill>
                <a:latin typeface="Trebuchet MS"/>
                <a:cs typeface="Trebuchet MS"/>
              </a:rPr>
              <a:t>organizations can </a:t>
            </a:r>
            <a:r>
              <a:rPr sz="2700" spc="7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streamline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operations,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70" dirty="0">
                <a:solidFill>
                  <a:schemeClr val="bg1"/>
                </a:solidFill>
                <a:latin typeface="Trebuchet MS"/>
                <a:cs typeface="Trebuchet MS"/>
              </a:rPr>
              <a:t>reduce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70" dirty="0">
                <a:solidFill>
                  <a:schemeClr val="bg1"/>
                </a:solidFill>
                <a:latin typeface="Trebuchet MS"/>
                <a:cs typeface="Trebuchet MS"/>
              </a:rPr>
              <a:t>human </a:t>
            </a:r>
            <a:r>
              <a:rPr sz="27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0" dirty="0">
                <a:solidFill>
                  <a:schemeClr val="bg1"/>
                </a:solidFill>
                <a:latin typeface="Trebuchet MS"/>
                <a:cs typeface="Trebuchet MS"/>
              </a:rPr>
              <a:t>error,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95" dirty="0">
                <a:solidFill>
                  <a:schemeClr val="bg1"/>
                </a:solidFill>
                <a:latin typeface="Trebuchet MS"/>
                <a:cs typeface="Trebuchet MS"/>
              </a:rPr>
              <a:t>enhance</a:t>
            </a:r>
            <a:r>
              <a:rPr sz="2700" spc="-15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30" dirty="0">
                <a:solidFill>
                  <a:schemeClr val="bg1"/>
                </a:solidFill>
                <a:latin typeface="Trebuchet MS"/>
                <a:cs typeface="Trebuchet MS"/>
              </a:rPr>
              <a:t>service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chemeClr val="bg1"/>
                </a:solidFill>
                <a:latin typeface="Trebuchet MS"/>
                <a:cs typeface="Trebuchet MS"/>
              </a:rPr>
              <a:t>delivery.</a:t>
            </a:r>
            <a:endParaRPr sz="2700" dirty="0">
              <a:solidFill>
                <a:schemeClr val="bg1"/>
              </a:solidFill>
              <a:latin typeface="Trebuchet MS"/>
              <a:cs typeface="Trebuchet MS"/>
            </a:endParaRPr>
          </a:p>
          <a:p>
            <a:pPr marR="9525" algn="r">
              <a:lnSpc>
                <a:spcPts val="3220"/>
              </a:lnSpc>
            </a:pP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This</a:t>
            </a:r>
            <a:r>
              <a:rPr sz="27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65" dirty="0">
                <a:solidFill>
                  <a:schemeClr val="bg1"/>
                </a:solidFill>
                <a:latin typeface="Trebuchet MS"/>
                <a:cs typeface="Trebuchet MS"/>
              </a:rPr>
              <a:t>leads</a:t>
            </a:r>
            <a:r>
              <a:rPr sz="27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30" dirty="0">
                <a:solidFill>
                  <a:schemeClr val="bg1"/>
                </a:solidFill>
                <a:latin typeface="Trebuchet MS"/>
                <a:cs typeface="Trebuchet MS"/>
              </a:rPr>
              <a:t>to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rebuchet MS"/>
                <a:cs typeface="Trebuchet MS"/>
              </a:rPr>
              <a:t>a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30" dirty="0">
                <a:solidFill>
                  <a:schemeClr val="bg1"/>
                </a:solidFill>
                <a:latin typeface="Trebuchet MS"/>
                <a:cs typeface="Trebuchet MS"/>
              </a:rPr>
              <a:t>more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95" dirty="0">
                <a:solidFill>
                  <a:schemeClr val="bg1"/>
                </a:solidFill>
                <a:latin typeface="Trebuchet MS"/>
                <a:cs typeface="Trebuchet MS"/>
              </a:rPr>
              <a:t>responsive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endParaRPr sz="2700" dirty="0">
              <a:solidFill>
                <a:schemeClr val="bg1"/>
              </a:solidFill>
              <a:latin typeface="Trebuchet MS"/>
              <a:cs typeface="Trebuchet MS"/>
            </a:endParaRPr>
          </a:p>
          <a:p>
            <a:pPr marR="12065" algn="r">
              <a:lnSpc>
                <a:spcPts val="3229"/>
              </a:lnSpc>
            </a:pPr>
            <a:r>
              <a:rPr sz="2700" spc="5" dirty="0">
                <a:solidFill>
                  <a:schemeClr val="bg1"/>
                </a:solidFill>
                <a:latin typeface="Trebuchet MS"/>
                <a:cs typeface="Trebuchet MS"/>
              </a:rPr>
              <a:t>agile</a:t>
            </a:r>
            <a:r>
              <a:rPr sz="2700" spc="-13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Trebuchet MS"/>
                <a:cs typeface="Trebuchet MS"/>
              </a:rPr>
              <a:t>IT</a:t>
            </a:r>
            <a:r>
              <a:rPr sz="2700" spc="-13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50" dirty="0">
                <a:solidFill>
                  <a:schemeClr val="bg1"/>
                </a:solidFill>
                <a:latin typeface="Trebuchet MS"/>
                <a:cs typeface="Trebuchet MS"/>
              </a:rPr>
              <a:t>environment.</a:t>
            </a:r>
            <a:endParaRPr sz="27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956284" y="3164992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07"/>
                  </a:lnTo>
                  <a:lnTo>
                    <a:pt x="698124" y="3922062"/>
                  </a:lnTo>
                  <a:lnTo>
                    <a:pt x="5750845" y="3922062"/>
                  </a:lnTo>
                  <a:lnTo>
                    <a:pt x="6448424" y="3224201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615451" y="1143787"/>
            <a:ext cx="5689600" cy="1261745"/>
          </a:xfrm>
          <a:prstGeom prst="rect">
            <a:avLst/>
          </a:prstGeom>
        </p:spPr>
        <p:txBody>
          <a:bodyPr vert="horz" wrap="square" lIns="0" tIns="124460" rIns="0" bIns="0" rtlCol="0">
            <a:spAutoFit/>
          </a:bodyPr>
          <a:lstStyle/>
          <a:p>
            <a:pPr marL="12700" marR="5080">
              <a:lnSpc>
                <a:spcPts val="4430"/>
              </a:lnSpc>
              <a:spcBef>
                <a:spcPts val="980"/>
              </a:spcBef>
            </a:pPr>
            <a:r>
              <a:rPr spc="140" dirty="0"/>
              <a:t>Key</a:t>
            </a:r>
            <a:r>
              <a:rPr spc="15" dirty="0"/>
              <a:t> </a:t>
            </a:r>
            <a:r>
              <a:rPr spc="180" dirty="0"/>
              <a:t>Benefits</a:t>
            </a:r>
            <a:r>
              <a:rPr spc="140" dirty="0"/>
              <a:t> </a:t>
            </a:r>
            <a:r>
              <a:rPr spc="275" dirty="0"/>
              <a:t>of</a:t>
            </a:r>
            <a:r>
              <a:rPr spc="135" dirty="0"/>
              <a:t> </a:t>
            </a:r>
            <a:r>
              <a:rPr spc="555" dirty="0"/>
              <a:t>SDDC </a:t>
            </a:r>
            <a:r>
              <a:rPr spc="-955" dirty="0"/>
              <a:t> </a:t>
            </a:r>
            <a:r>
              <a:rPr spc="240" dirty="0"/>
              <a:t>Management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8312150" y="3555187"/>
            <a:ext cx="6892925" cy="2494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700" spc="-110" dirty="0">
                <a:solidFill>
                  <a:schemeClr val="bg1"/>
                </a:solidFill>
                <a:latin typeface="Verdana"/>
                <a:cs typeface="Verdana"/>
              </a:rPr>
              <a:t>The</a:t>
            </a:r>
            <a:r>
              <a:rPr sz="2700" spc="-250" dirty="0">
                <a:solidFill>
                  <a:schemeClr val="bg1"/>
                </a:solidFill>
                <a:latin typeface="Verdana"/>
                <a:cs typeface="Verdana"/>
              </a:rPr>
              <a:t> </a:t>
            </a:r>
            <a:r>
              <a:rPr sz="2700" spc="-80" dirty="0">
                <a:solidFill>
                  <a:schemeClr val="bg1"/>
                </a:solidFill>
                <a:latin typeface="Verdana"/>
                <a:cs typeface="Verdana"/>
              </a:rPr>
              <a:t>transition</a:t>
            </a:r>
            <a:r>
              <a:rPr sz="2700" spc="-245" dirty="0">
                <a:solidFill>
                  <a:schemeClr val="bg1"/>
                </a:solidFill>
                <a:latin typeface="Verdana"/>
                <a:cs typeface="Verdana"/>
              </a:rPr>
              <a:t> </a:t>
            </a:r>
            <a:r>
              <a:rPr sz="2700" spc="-65" dirty="0">
                <a:solidFill>
                  <a:schemeClr val="bg1"/>
                </a:solidFill>
                <a:latin typeface="Verdana"/>
                <a:cs typeface="Verdana"/>
              </a:rPr>
              <a:t>to</a:t>
            </a:r>
            <a:r>
              <a:rPr sz="2700" spc="-245" dirty="0">
                <a:solidFill>
                  <a:schemeClr val="bg1"/>
                </a:solidFill>
                <a:latin typeface="Verdana"/>
                <a:cs typeface="Verdana"/>
              </a:rPr>
              <a:t> </a:t>
            </a:r>
            <a:r>
              <a:rPr sz="2700" spc="-204" dirty="0">
                <a:solidFill>
                  <a:schemeClr val="bg1"/>
                </a:solidFill>
                <a:latin typeface="Verdana"/>
                <a:cs typeface="Verdana"/>
              </a:rPr>
              <a:t>SDDC</a:t>
            </a:r>
            <a:r>
              <a:rPr sz="2700" spc="-250" dirty="0">
                <a:solidFill>
                  <a:schemeClr val="bg1"/>
                </a:solidFill>
                <a:latin typeface="Verdana"/>
                <a:cs typeface="Verdana"/>
              </a:rPr>
              <a:t> </a:t>
            </a:r>
            <a:r>
              <a:rPr sz="2700" spc="-114" dirty="0">
                <a:solidFill>
                  <a:schemeClr val="bg1"/>
                </a:solidFill>
                <a:latin typeface="Verdana"/>
                <a:cs typeface="Verdana"/>
              </a:rPr>
              <a:t>management</a:t>
            </a:r>
            <a:r>
              <a:rPr sz="2700" spc="-245" dirty="0">
                <a:solidFill>
                  <a:schemeClr val="bg1"/>
                </a:solidFill>
                <a:latin typeface="Verdana"/>
                <a:cs typeface="Verdana"/>
              </a:rPr>
              <a:t> </a:t>
            </a:r>
            <a:r>
              <a:rPr sz="2700" spc="-75" dirty="0">
                <a:solidFill>
                  <a:schemeClr val="bg1"/>
                </a:solidFill>
                <a:latin typeface="Verdana"/>
                <a:cs typeface="Verdana"/>
              </a:rPr>
              <a:t>oﬀers </a:t>
            </a:r>
            <a:r>
              <a:rPr sz="2700" spc="-935" dirty="0">
                <a:solidFill>
                  <a:schemeClr val="bg1"/>
                </a:solidFill>
                <a:latin typeface="Verdana"/>
                <a:cs typeface="Verdana"/>
              </a:rPr>
              <a:t> </a:t>
            </a:r>
            <a:r>
              <a:rPr sz="2700" spc="150" dirty="0">
                <a:solidFill>
                  <a:schemeClr val="bg1"/>
                </a:solidFill>
                <a:latin typeface="Trebuchet MS"/>
                <a:cs typeface="Trebuchet MS"/>
              </a:rPr>
              <a:t>numerous </a:t>
            </a:r>
            <a:r>
              <a:rPr sz="2700" spc="25" dirty="0">
                <a:solidFill>
                  <a:schemeClr val="bg1"/>
                </a:solidFill>
                <a:latin typeface="Trebuchet MS"/>
                <a:cs typeface="Trebuchet MS"/>
              </a:rPr>
              <a:t>beneﬁts: </a:t>
            </a:r>
            <a:r>
              <a:rPr sz="2700" spc="90" dirty="0">
                <a:solidFill>
                  <a:schemeClr val="bg1"/>
                </a:solidFill>
                <a:latin typeface="Trebuchet MS"/>
                <a:cs typeface="Trebuchet MS"/>
              </a:rPr>
              <a:t>improved </a:t>
            </a:r>
            <a:r>
              <a:rPr sz="2700" spc="85" dirty="0">
                <a:solidFill>
                  <a:schemeClr val="bg1"/>
                </a:solidFill>
                <a:latin typeface="Trebuchet MS"/>
                <a:cs typeface="Trebuchet MS"/>
              </a:rPr>
              <a:t>resource </a:t>
            </a:r>
            <a:r>
              <a:rPr sz="2700" spc="9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-30" dirty="0">
                <a:solidFill>
                  <a:schemeClr val="bg1"/>
                </a:solidFill>
                <a:latin typeface="Trebuchet MS"/>
                <a:cs typeface="Trebuchet MS"/>
              </a:rPr>
              <a:t>utilization,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Trebuchet MS"/>
                <a:cs typeface="Trebuchet MS"/>
              </a:rPr>
              <a:t>enhanced</a:t>
            </a:r>
            <a:r>
              <a:rPr sz="2700" spc="-14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-30" dirty="0">
                <a:solidFill>
                  <a:schemeClr val="bg1"/>
                </a:solidFill>
                <a:latin typeface="Trebuchet MS"/>
                <a:cs typeface="Trebuchet MS"/>
              </a:rPr>
              <a:t>scalability,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0" dirty="0">
                <a:solidFill>
                  <a:schemeClr val="bg1"/>
                </a:solidFill>
                <a:latin typeface="Trebuchet MS"/>
                <a:cs typeface="Trebuchet MS"/>
              </a:rPr>
              <a:t>better </a:t>
            </a:r>
            <a:r>
              <a:rPr sz="2700" spc="-79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60" dirty="0">
                <a:solidFill>
                  <a:schemeClr val="bg1"/>
                </a:solidFill>
                <a:latin typeface="Trebuchet MS"/>
                <a:cs typeface="Trebuchet MS"/>
              </a:rPr>
              <a:t>disaster </a:t>
            </a:r>
            <a:r>
              <a:rPr sz="2700" spc="45" dirty="0">
                <a:solidFill>
                  <a:schemeClr val="bg1"/>
                </a:solidFill>
                <a:latin typeface="Trebuchet MS"/>
                <a:cs typeface="Trebuchet MS"/>
              </a:rPr>
              <a:t>recovery options. </a:t>
            </a:r>
            <a:r>
              <a:rPr sz="2700" spc="75" dirty="0">
                <a:solidFill>
                  <a:schemeClr val="bg1"/>
                </a:solidFill>
                <a:latin typeface="Trebuchet MS"/>
                <a:cs typeface="Trebuchet MS"/>
              </a:rPr>
              <a:t>These </a:t>
            </a:r>
            <a:r>
              <a:rPr sz="2700" spc="80" dirty="0">
                <a:solidFill>
                  <a:schemeClr val="bg1"/>
                </a:solidFill>
                <a:latin typeface="Trebuchet MS"/>
                <a:cs typeface="Trebuchet MS"/>
              </a:rPr>
              <a:t> advantages </a:t>
            </a:r>
            <a:r>
              <a:rPr sz="2700" spc="60" dirty="0">
                <a:solidFill>
                  <a:schemeClr val="bg1"/>
                </a:solidFill>
                <a:latin typeface="Trebuchet MS"/>
                <a:cs typeface="Trebuchet MS"/>
              </a:rPr>
              <a:t>enable </a:t>
            </a:r>
            <a:r>
              <a:rPr sz="2700" spc="70" dirty="0">
                <a:solidFill>
                  <a:schemeClr val="bg1"/>
                </a:solidFill>
                <a:latin typeface="Trebuchet MS"/>
                <a:cs typeface="Trebuchet MS"/>
              </a:rPr>
              <a:t>organizations </a:t>
            </a:r>
            <a:r>
              <a:rPr sz="2700" spc="30" dirty="0">
                <a:solidFill>
                  <a:schemeClr val="bg1"/>
                </a:solidFill>
                <a:latin typeface="Trebuchet MS"/>
                <a:cs typeface="Trebuchet MS"/>
              </a:rPr>
              <a:t>to </a:t>
            </a:r>
            <a:r>
              <a:rPr sz="2700" spc="70" dirty="0">
                <a:solidFill>
                  <a:schemeClr val="bg1"/>
                </a:solidFill>
                <a:latin typeface="Trebuchet MS"/>
                <a:cs typeface="Trebuchet MS"/>
              </a:rPr>
              <a:t>adapt </a:t>
            </a:r>
            <a:r>
              <a:rPr sz="27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20" dirty="0">
                <a:solidFill>
                  <a:schemeClr val="bg1"/>
                </a:solidFill>
                <a:latin typeface="Trebuchet MS"/>
                <a:cs typeface="Trebuchet MS"/>
              </a:rPr>
              <a:t>quickly</a:t>
            </a:r>
            <a:r>
              <a:rPr sz="27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30" dirty="0">
                <a:solidFill>
                  <a:schemeClr val="bg1"/>
                </a:solidFill>
                <a:latin typeface="Trebuchet MS"/>
                <a:cs typeface="Trebuchet MS"/>
              </a:rPr>
              <a:t>to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Trebuchet MS"/>
                <a:cs typeface="Trebuchet MS"/>
              </a:rPr>
              <a:t>changing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130" dirty="0">
                <a:solidFill>
                  <a:schemeClr val="bg1"/>
                </a:solidFill>
                <a:latin typeface="Trebuchet MS"/>
                <a:cs typeface="Trebuchet MS"/>
              </a:rPr>
              <a:t>business</a:t>
            </a:r>
            <a:r>
              <a:rPr sz="27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700" spc="45" dirty="0">
                <a:solidFill>
                  <a:schemeClr val="bg1"/>
                </a:solidFill>
                <a:latin typeface="Trebuchet MS"/>
                <a:cs typeface="Trebuchet MS"/>
              </a:rPr>
              <a:t>needs.</a:t>
            </a:r>
            <a:endParaRPr sz="27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8636127" y="2744749"/>
            <a:ext cx="3476625" cy="95250"/>
          </a:xfrm>
          <a:custGeom>
            <a:avLst/>
            <a:gdLst/>
            <a:ahLst/>
            <a:cxnLst/>
            <a:rect l="l" t="t" r="r" b="b"/>
            <a:pathLst>
              <a:path w="3476625" h="95250">
                <a:moveTo>
                  <a:pt x="3476625" y="0"/>
                </a:moveTo>
                <a:lnTo>
                  <a:pt x="0" y="0"/>
                </a:lnTo>
                <a:lnTo>
                  <a:pt x="0" y="95250"/>
                </a:lnTo>
                <a:lnTo>
                  <a:pt x="3476625" y="95250"/>
                </a:lnTo>
                <a:lnTo>
                  <a:pt x="34766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504" y="0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294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07"/>
                  </a:lnTo>
                  <a:lnTo>
                    <a:pt x="2938869" y="3168294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29994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15"/>
                  </a:lnTo>
                  <a:lnTo>
                    <a:pt x="2371077" y="630301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40531" y="2181123"/>
            <a:ext cx="8980805" cy="7912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000" spc="225" dirty="0"/>
              <a:t>Challenges</a:t>
            </a:r>
            <a:r>
              <a:rPr sz="5000" spc="150" dirty="0"/>
              <a:t> </a:t>
            </a:r>
            <a:r>
              <a:rPr sz="5000" spc="204" dirty="0"/>
              <a:t>in</a:t>
            </a:r>
            <a:r>
              <a:rPr sz="5000" spc="155" dirty="0"/>
              <a:t> </a:t>
            </a:r>
            <a:r>
              <a:rPr sz="5000" spc="260" dirty="0"/>
              <a:t>Implementation</a:t>
            </a:r>
            <a:endParaRPr sz="5000"/>
          </a:p>
        </p:txBody>
      </p:sp>
      <p:sp>
        <p:nvSpPr>
          <p:cNvPr id="13" name="object 13"/>
          <p:cNvSpPr txBox="1"/>
          <p:nvPr/>
        </p:nvSpPr>
        <p:spPr>
          <a:xfrm>
            <a:off x="3632016" y="4540250"/>
            <a:ext cx="6021070" cy="2903855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40640" marR="6350" indent="73660" algn="r">
              <a:lnSpc>
                <a:spcPts val="3229"/>
              </a:lnSpc>
              <a:spcBef>
                <a:spcPts val="215"/>
              </a:spcBef>
            </a:pPr>
            <a:r>
              <a:rPr sz="2700" spc="80" dirty="0">
                <a:solidFill>
                  <a:schemeClr val="bg1"/>
                </a:solidFill>
                <a:latin typeface="Tahoma"/>
                <a:cs typeface="Tahoma"/>
              </a:rPr>
              <a:t>While</a:t>
            </a:r>
            <a:r>
              <a:rPr sz="2700" spc="-1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70" dirty="0">
                <a:solidFill>
                  <a:schemeClr val="bg1"/>
                </a:solidFill>
                <a:latin typeface="Tahoma"/>
                <a:cs typeface="Tahoma"/>
              </a:rPr>
              <a:t>SDDC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25" dirty="0">
                <a:solidFill>
                  <a:schemeClr val="bg1"/>
                </a:solidFill>
                <a:latin typeface="Tahoma"/>
                <a:cs typeface="Tahoma"/>
              </a:rPr>
              <a:t>oﬀers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14" dirty="0">
                <a:solidFill>
                  <a:schemeClr val="bg1"/>
                </a:solidFill>
                <a:latin typeface="Tahoma"/>
                <a:cs typeface="Tahoma"/>
              </a:rPr>
              <a:t>many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Tahoma"/>
                <a:cs typeface="Tahoma"/>
              </a:rPr>
              <a:t>advantages, </a:t>
            </a:r>
            <a:r>
              <a:rPr sz="2700" spc="-83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ahoma"/>
                <a:cs typeface="Tahoma"/>
              </a:rPr>
              <a:t>challenges</a:t>
            </a:r>
            <a:r>
              <a:rPr sz="2700" spc="-16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5" dirty="0">
                <a:solidFill>
                  <a:schemeClr val="bg1"/>
                </a:solidFill>
                <a:latin typeface="Tahoma"/>
                <a:cs typeface="Tahoma"/>
              </a:rPr>
              <a:t>such</a:t>
            </a:r>
            <a:r>
              <a:rPr sz="2700" spc="-15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ahoma"/>
                <a:cs typeface="Tahoma"/>
              </a:rPr>
              <a:t>as</a:t>
            </a:r>
            <a:r>
              <a:rPr sz="2700" spc="-16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Tahoma"/>
                <a:cs typeface="Tahoma"/>
              </a:rPr>
              <a:t>integration</a:t>
            </a:r>
            <a:r>
              <a:rPr sz="2700" spc="-16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60" dirty="0">
                <a:solidFill>
                  <a:schemeClr val="bg1"/>
                </a:solidFill>
                <a:latin typeface="Tahoma"/>
                <a:cs typeface="Tahoma"/>
              </a:rPr>
              <a:t>issues, </a:t>
            </a:r>
            <a:r>
              <a:rPr sz="2700" spc="-83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75" dirty="0">
                <a:solidFill>
                  <a:schemeClr val="bg1"/>
                </a:solidFill>
                <a:latin typeface="Tahoma"/>
                <a:cs typeface="Tahoma"/>
              </a:rPr>
              <a:t>security </a:t>
            </a:r>
            <a:r>
              <a:rPr sz="2700" spc="80" dirty="0">
                <a:solidFill>
                  <a:schemeClr val="bg1"/>
                </a:solidFill>
                <a:latin typeface="Tahoma"/>
                <a:cs typeface="Tahoma"/>
              </a:rPr>
              <a:t>concerns, </a:t>
            </a:r>
            <a:r>
              <a:rPr sz="2700" spc="130" dirty="0">
                <a:solidFill>
                  <a:schemeClr val="bg1"/>
                </a:solidFill>
                <a:latin typeface="Tahoma"/>
                <a:cs typeface="Tahoma"/>
              </a:rPr>
              <a:t>and </a:t>
            </a:r>
            <a:r>
              <a:rPr sz="2700" spc="95" dirty="0">
                <a:solidFill>
                  <a:schemeClr val="bg1"/>
                </a:solidFill>
                <a:latin typeface="Tahoma"/>
                <a:cs typeface="Tahoma"/>
              </a:rPr>
              <a:t>the </a:t>
            </a:r>
            <a:r>
              <a:rPr sz="2700" spc="120" dirty="0">
                <a:solidFill>
                  <a:schemeClr val="bg1"/>
                </a:solidFill>
                <a:latin typeface="Tahoma"/>
                <a:cs typeface="Tahoma"/>
              </a:rPr>
              <a:t>need </a:t>
            </a:r>
            <a:r>
              <a:rPr sz="2700" spc="105" dirty="0">
                <a:solidFill>
                  <a:schemeClr val="bg1"/>
                </a:solidFill>
                <a:latin typeface="Tahoma"/>
                <a:cs typeface="Tahoma"/>
              </a:rPr>
              <a:t>for </a:t>
            </a:r>
            <a:r>
              <a:rPr sz="2700" spc="11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Tahoma"/>
                <a:cs typeface="Tahoma"/>
              </a:rPr>
              <a:t>skilled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20" dirty="0">
                <a:solidFill>
                  <a:schemeClr val="bg1"/>
                </a:solidFill>
                <a:latin typeface="Tahoma"/>
                <a:cs typeface="Tahoma"/>
              </a:rPr>
              <a:t>personnel</a:t>
            </a:r>
            <a:r>
              <a:rPr sz="2700" spc="-17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0" dirty="0">
                <a:solidFill>
                  <a:schemeClr val="bg1"/>
                </a:solidFill>
                <a:latin typeface="Tahoma"/>
                <a:cs typeface="Tahoma"/>
              </a:rPr>
              <a:t>can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Tahoma"/>
                <a:cs typeface="Tahoma"/>
              </a:rPr>
              <a:t>arise.</a:t>
            </a:r>
            <a:endParaRPr sz="2700" dirty="0">
              <a:solidFill>
                <a:schemeClr val="bg1"/>
              </a:solidFill>
              <a:latin typeface="Tahoma"/>
              <a:cs typeface="Tahoma"/>
            </a:endParaRPr>
          </a:p>
          <a:p>
            <a:pPr marL="479425" marR="9525" indent="-467359" algn="r">
              <a:lnSpc>
                <a:spcPts val="3229"/>
              </a:lnSpc>
              <a:spcBef>
                <a:spcPts val="55"/>
              </a:spcBef>
            </a:pPr>
            <a:r>
              <a:rPr sz="2700" spc="90" dirty="0">
                <a:solidFill>
                  <a:schemeClr val="bg1"/>
                </a:solidFill>
                <a:latin typeface="Tahoma"/>
                <a:cs typeface="Tahoma"/>
              </a:rPr>
              <a:t>Addressing</a:t>
            </a:r>
            <a:r>
              <a:rPr sz="2700" spc="-1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0" dirty="0">
                <a:solidFill>
                  <a:schemeClr val="bg1"/>
                </a:solidFill>
                <a:latin typeface="Tahoma"/>
                <a:cs typeface="Tahoma"/>
              </a:rPr>
              <a:t>these</a:t>
            </a:r>
            <a:r>
              <a:rPr sz="2700" spc="-1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ahoma"/>
                <a:cs typeface="Tahoma"/>
              </a:rPr>
              <a:t>challenges</a:t>
            </a:r>
            <a:r>
              <a:rPr sz="2700" spc="-1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70" dirty="0">
                <a:solidFill>
                  <a:schemeClr val="bg1"/>
                </a:solidFill>
                <a:latin typeface="Tahoma"/>
                <a:cs typeface="Tahoma"/>
              </a:rPr>
              <a:t>is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ahoma"/>
                <a:cs typeface="Tahoma"/>
              </a:rPr>
              <a:t>crucial </a:t>
            </a:r>
            <a:r>
              <a:rPr sz="2700" spc="-83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5" dirty="0">
                <a:solidFill>
                  <a:schemeClr val="bg1"/>
                </a:solidFill>
                <a:latin typeface="Tahoma"/>
                <a:cs typeface="Tahoma"/>
              </a:rPr>
              <a:t>for</a:t>
            </a:r>
            <a:r>
              <a:rPr sz="2700" spc="-14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ahoma"/>
                <a:cs typeface="Tahoma"/>
              </a:rPr>
              <a:t>successful</a:t>
            </a:r>
            <a:r>
              <a:rPr sz="2700" spc="-13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10" dirty="0">
                <a:solidFill>
                  <a:schemeClr val="bg1"/>
                </a:solidFill>
                <a:latin typeface="Tahoma"/>
                <a:cs typeface="Tahoma"/>
              </a:rPr>
              <a:t>implementation</a:t>
            </a:r>
            <a:r>
              <a:rPr sz="2700" spc="-13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30" dirty="0">
                <a:solidFill>
                  <a:schemeClr val="bg1"/>
                </a:solidFill>
                <a:latin typeface="Tahoma"/>
                <a:cs typeface="Tahoma"/>
              </a:rPr>
              <a:t>and</a:t>
            </a:r>
            <a:endParaRPr sz="2700" dirty="0">
              <a:solidFill>
                <a:schemeClr val="bg1"/>
              </a:solidFill>
              <a:latin typeface="Tahoma"/>
              <a:cs typeface="Tahoma"/>
            </a:endParaRPr>
          </a:p>
          <a:p>
            <a:pPr marR="5080" algn="r">
              <a:lnSpc>
                <a:spcPts val="3115"/>
              </a:lnSpc>
            </a:pPr>
            <a:r>
              <a:rPr sz="2700" spc="85" dirty="0">
                <a:solidFill>
                  <a:schemeClr val="bg1"/>
                </a:solidFill>
                <a:latin typeface="Tahoma"/>
                <a:cs typeface="Tahoma"/>
              </a:rPr>
              <a:t>ongoing</a:t>
            </a:r>
            <a:r>
              <a:rPr sz="2700" spc="-21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5" dirty="0">
                <a:solidFill>
                  <a:schemeClr val="bg1"/>
                </a:solidFill>
                <a:latin typeface="Tahoma"/>
                <a:cs typeface="Tahoma"/>
              </a:rPr>
              <a:t>management.</a:t>
            </a:r>
            <a:endParaRPr sz="2700" dirty="0">
              <a:solidFill>
                <a:schemeClr val="bg1"/>
              </a:solidFill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657672" y="3650094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2751" y="3321647"/>
            <a:ext cx="6372161" cy="637213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88" y="0"/>
            <a:ext cx="18278475" cy="10287000"/>
            <a:chOff x="5288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8" y="5789"/>
              <a:ext cx="18278472" cy="10281208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6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76" y="0"/>
                  </a:moveTo>
                  <a:lnTo>
                    <a:pt x="0" y="3222967"/>
                  </a:lnTo>
                  <a:lnTo>
                    <a:pt x="3224276" y="6448425"/>
                  </a:lnTo>
                  <a:lnTo>
                    <a:pt x="6448425" y="3222967"/>
                  </a:lnTo>
                  <a:lnTo>
                    <a:pt x="322427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59243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5995397" y="0"/>
                  </a:moveTo>
                  <a:lnTo>
                    <a:pt x="453028" y="0"/>
                  </a:lnTo>
                  <a:lnTo>
                    <a:pt x="0" y="453020"/>
                  </a:lnTo>
                  <a:lnTo>
                    <a:pt x="3224212" y="3677233"/>
                  </a:lnTo>
                  <a:lnTo>
                    <a:pt x="6448424" y="453019"/>
                  </a:lnTo>
                  <a:lnTo>
                    <a:pt x="599539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05273" y="2895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5" y="0"/>
                  </a:moveTo>
                  <a:lnTo>
                    <a:pt x="0" y="0"/>
                  </a:lnTo>
                  <a:lnTo>
                    <a:pt x="0" y="10277475"/>
                  </a:lnTo>
                  <a:lnTo>
                    <a:pt x="7077075" y="10277475"/>
                  </a:lnTo>
                  <a:lnTo>
                    <a:pt x="7077075" y="0"/>
                  </a:lnTo>
                  <a:close/>
                </a:path>
              </a:pathLst>
            </a:custGeom>
            <a:solidFill>
              <a:srgbClr val="28293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4460" rIns="0" bIns="0" rtlCol="0">
            <a:spAutoFit/>
          </a:bodyPr>
          <a:lstStyle/>
          <a:p>
            <a:pPr marL="12202795" marR="5080" indent="-383540">
              <a:lnSpc>
                <a:spcPts val="4430"/>
              </a:lnSpc>
              <a:spcBef>
                <a:spcPts val="980"/>
              </a:spcBef>
            </a:pPr>
            <a:r>
              <a:rPr spc="155" dirty="0"/>
              <a:t>Future</a:t>
            </a:r>
            <a:r>
              <a:rPr spc="10" dirty="0"/>
              <a:t> </a:t>
            </a:r>
            <a:r>
              <a:rPr spc="145" dirty="0"/>
              <a:t>Trends</a:t>
            </a:r>
            <a:r>
              <a:rPr spc="135" dirty="0"/>
              <a:t> </a:t>
            </a:r>
            <a:r>
              <a:rPr spc="185" dirty="0"/>
              <a:t>in</a:t>
            </a:r>
            <a:r>
              <a:rPr spc="130" dirty="0"/>
              <a:t> </a:t>
            </a:r>
            <a:r>
              <a:rPr spc="245" dirty="0"/>
              <a:t>Data </a:t>
            </a:r>
            <a:r>
              <a:rPr spc="-955" dirty="0"/>
              <a:t> </a:t>
            </a:r>
            <a:r>
              <a:rPr spc="240" dirty="0"/>
              <a:t>Center</a:t>
            </a:r>
            <a:r>
              <a:rPr spc="-30" dirty="0"/>
              <a:t> </a:t>
            </a:r>
            <a:r>
              <a:rPr spc="240" dirty="0"/>
              <a:t>Management</a:t>
            </a:r>
          </a:p>
        </p:txBody>
      </p:sp>
      <p:sp>
        <p:nvSpPr>
          <p:cNvPr id="14" name="object 14"/>
          <p:cNvSpPr txBox="1"/>
          <p:nvPr/>
        </p:nvSpPr>
        <p:spPr>
          <a:xfrm>
            <a:off x="11950954" y="4119805"/>
            <a:ext cx="5958205" cy="2903855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08585" marR="11430" indent="1041400" algn="r">
              <a:lnSpc>
                <a:spcPts val="3229"/>
              </a:lnSpc>
              <a:spcBef>
                <a:spcPts val="215"/>
              </a:spcBef>
            </a:pPr>
            <a:r>
              <a:rPr sz="2700" spc="75" dirty="0">
                <a:solidFill>
                  <a:schemeClr val="bg1"/>
                </a:solidFill>
                <a:latin typeface="Tahoma"/>
                <a:cs typeface="Tahoma"/>
              </a:rPr>
              <a:t>Emerging</a:t>
            </a:r>
            <a:r>
              <a:rPr sz="2700" spc="-15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5" dirty="0">
                <a:solidFill>
                  <a:schemeClr val="bg1"/>
                </a:solidFill>
                <a:latin typeface="Tahoma"/>
                <a:cs typeface="Tahoma"/>
              </a:rPr>
              <a:t>trends</a:t>
            </a:r>
            <a:r>
              <a:rPr sz="2700" spc="-16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5" dirty="0">
                <a:solidFill>
                  <a:schemeClr val="bg1"/>
                </a:solidFill>
                <a:latin typeface="Tahoma"/>
                <a:cs typeface="Tahoma"/>
              </a:rPr>
              <a:t>such</a:t>
            </a:r>
            <a:r>
              <a:rPr sz="2700" spc="-15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ahoma"/>
                <a:cs typeface="Tahoma"/>
              </a:rPr>
              <a:t>as</a:t>
            </a:r>
            <a:r>
              <a:rPr sz="2700" spc="-16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ahoma"/>
                <a:cs typeface="Tahoma"/>
              </a:rPr>
              <a:t>edge </a:t>
            </a:r>
            <a:r>
              <a:rPr sz="2700" spc="-83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Tahoma"/>
                <a:cs typeface="Tahoma"/>
              </a:rPr>
              <a:t>computing, serverless </a:t>
            </a:r>
            <a:r>
              <a:rPr sz="2700" spc="70" dirty="0">
                <a:solidFill>
                  <a:schemeClr val="bg1"/>
                </a:solidFill>
                <a:latin typeface="Tahoma"/>
                <a:cs typeface="Tahoma"/>
              </a:rPr>
              <a:t>architectures, </a:t>
            </a:r>
            <a:r>
              <a:rPr sz="2700" spc="-83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30" dirty="0">
                <a:solidFill>
                  <a:schemeClr val="bg1"/>
                </a:solidFill>
                <a:latin typeface="Tahoma"/>
                <a:cs typeface="Tahoma"/>
              </a:rPr>
              <a:t>and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14" dirty="0">
                <a:solidFill>
                  <a:schemeClr val="bg1"/>
                </a:solidFill>
                <a:latin typeface="Tahoma"/>
                <a:cs typeface="Tahoma"/>
              </a:rPr>
              <a:t>enhanced</a:t>
            </a:r>
            <a:r>
              <a:rPr sz="2700" spc="-17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75" dirty="0">
                <a:solidFill>
                  <a:schemeClr val="bg1"/>
                </a:solidFill>
                <a:latin typeface="Tahoma"/>
                <a:cs typeface="Tahoma"/>
              </a:rPr>
              <a:t>security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10" dirty="0">
                <a:solidFill>
                  <a:schemeClr val="bg1"/>
                </a:solidFill>
                <a:latin typeface="Tahoma"/>
                <a:cs typeface="Tahoma"/>
              </a:rPr>
              <a:t>protocols</a:t>
            </a:r>
            <a:r>
              <a:rPr sz="2700" spc="-17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70" dirty="0">
                <a:solidFill>
                  <a:schemeClr val="bg1"/>
                </a:solidFill>
                <a:latin typeface="Tahoma"/>
                <a:cs typeface="Tahoma"/>
              </a:rPr>
              <a:t>will </a:t>
            </a:r>
            <a:r>
              <a:rPr sz="2700" spc="-83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10" dirty="0">
                <a:solidFill>
                  <a:schemeClr val="bg1"/>
                </a:solidFill>
                <a:latin typeface="Tahoma"/>
                <a:cs typeface="Tahoma"/>
              </a:rPr>
              <a:t>shape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5" dirty="0">
                <a:solidFill>
                  <a:schemeClr val="bg1"/>
                </a:solidFill>
                <a:latin typeface="Tahoma"/>
                <a:cs typeface="Tahoma"/>
              </a:rPr>
              <a:t>the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Tahoma"/>
                <a:cs typeface="Tahoma"/>
              </a:rPr>
              <a:t>future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Tahoma"/>
                <a:cs typeface="Tahoma"/>
              </a:rPr>
              <a:t>of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5" dirty="0">
                <a:solidFill>
                  <a:schemeClr val="bg1"/>
                </a:solidFill>
                <a:latin typeface="Tahoma"/>
                <a:cs typeface="Tahoma"/>
              </a:rPr>
              <a:t>data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65" dirty="0">
                <a:solidFill>
                  <a:schemeClr val="bg1"/>
                </a:solidFill>
                <a:latin typeface="Tahoma"/>
                <a:cs typeface="Tahoma"/>
              </a:rPr>
              <a:t>centers.</a:t>
            </a:r>
            <a:endParaRPr sz="2700" dirty="0">
              <a:solidFill>
                <a:schemeClr val="bg1"/>
              </a:solidFill>
              <a:latin typeface="Tahoma"/>
              <a:cs typeface="Tahoma"/>
            </a:endParaRPr>
          </a:p>
          <a:p>
            <a:pPr marL="12700" marR="5080" indent="839469" algn="r">
              <a:lnSpc>
                <a:spcPts val="3229"/>
              </a:lnSpc>
              <a:spcBef>
                <a:spcPts val="55"/>
              </a:spcBef>
            </a:pPr>
            <a:r>
              <a:rPr sz="2700" spc="40" dirty="0">
                <a:solidFill>
                  <a:schemeClr val="bg1"/>
                </a:solidFill>
                <a:latin typeface="Tahoma"/>
                <a:cs typeface="Tahoma"/>
              </a:rPr>
              <a:t>Staying</a:t>
            </a:r>
            <a:r>
              <a:rPr sz="2700" spc="-15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10" dirty="0">
                <a:solidFill>
                  <a:schemeClr val="bg1"/>
                </a:solidFill>
                <a:latin typeface="Tahoma"/>
                <a:cs typeface="Tahoma"/>
              </a:rPr>
              <a:t>ahead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Tahoma"/>
                <a:cs typeface="Tahoma"/>
              </a:rPr>
              <a:t>of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0" dirty="0">
                <a:solidFill>
                  <a:schemeClr val="bg1"/>
                </a:solidFill>
                <a:latin typeface="Tahoma"/>
                <a:cs typeface="Tahoma"/>
              </a:rPr>
              <a:t>these</a:t>
            </a:r>
            <a:r>
              <a:rPr sz="2700" spc="-1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5" dirty="0">
                <a:solidFill>
                  <a:schemeClr val="bg1"/>
                </a:solidFill>
                <a:latin typeface="Tahoma"/>
                <a:cs typeface="Tahoma"/>
              </a:rPr>
              <a:t>trends</a:t>
            </a:r>
            <a:r>
              <a:rPr sz="2700" spc="-1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65" dirty="0">
                <a:solidFill>
                  <a:schemeClr val="bg1"/>
                </a:solidFill>
                <a:latin typeface="Tahoma"/>
                <a:cs typeface="Tahoma"/>
              </a:rPr>
              <a:t>is </a:t>
            </a:r>
            <a:r>
              <a:rPr sz="2700" spc="-83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Tahoma"/>
                <a:cs typeface="Tahoma"/>
              </a:rPr>
              <a:t>essential</a:t>
            </a:r>
            <a:r>
              <a:rPr sz="2700" spc="-14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5" dirty="0">
                <a:solidFill>
                  <a:schemeClr val="bg1"/>
                </a:solidFill>
                <a:latin typeface="Tahoma"/>
                <a:cs typeface="Tahoma"/>
              </a:rPr>
              <a:t>for</a:t>
            </a:r>
            <a:r>
              <a:rPr sz="2700" spc="-14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0" dirty="0">
                <a:solidFill>
                  <a:schemeClr val="bg1"/>
                </a:solidFill>
                <a:latin typeface="Tahoma"/>
                <a:cs typeface="Tahoma"/>
              </a:rPr>
              <a:t>organizations</a:t>
            </a:r>
            <a:r>
              <a:rPr sz="2700" spc="-14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0" dirty="0">
                <a:solidFill>
                  <a:schemeClr val="bg1"/>
                </a:solidFill>
                <a:latin typeface="Tahoma"/>
                <a:cs typeface="Tahoma"/>
              </a:rPr>
              <a:t>aiming</a:t>
            </a:r>
            <a:r>
              <a:rPr sz="2700" spc="-13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5" dirty="0">
                <a:solidFill>
                  <a:schemeClr val="bg1"/>
                </a:solidFill>
                <a:latin typeface="Tahoma"/>
                <a:cs typeface="Tahoma"/>
              </a:rPr>
              <a:t>for</a:t>
            </a:r>
            <a:endParaRPr sz="2700" dirty="0">
              <a:solidFill>
                <a:schemeClr val="bg1"/>
              </a:solidFill>
              <a:latin typeface="Tahoma"/>
              <a:cs typeface="Tahoma"/>
            </a:endParaRPr>
          </a:p>
          <a:p>
            <a:pPr marR="12065" algn="r">
              <a:lnSpc>
                <a:spcPts val="3115"/>
              </a:lnSpc>
            </a:pPr>
            <a:r>
              <a:rPr sz="2700" spc="90" dirty="0">
                <a:solidFill>
                  <a:schemeClr val="bg1"/>
                </a:solidFill>
                <a:latin typeface="Tahoma"/>
                <a:cs typeface="Tahoma"/>
              </a:rPr>
              <a:t>competitive</a:t>
            </a:r>
            <a:r>
              <a:rPr sz="2700" spc="-17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Tahoma"/>
                <a:cs typeface="Tahoma"/>
              </a:rPr>
              <a:t>advantage.</a:t>
            </a:r>
            <a:endParaRPr sz="2700" dirty="0">
              <a:solidFill>
                <a:schemeClr val="bg1"/>
              </a:solidFill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3956284" y="3164992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615451" y="1096162"/>
            <a:ext cx="8790940" cy="985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300" spc="360" dirty="0"/>
              <a:t>Case</a:t>
            </a:r>
            <a:r>
              <a:rPr sz="6300" spc="185" dirty="0"/>
              <a:t> </a:t>
            </a:r>
            <a:r>
              <a:rPr sz="6300" spc="254" dirty="0"/>
              <a:t>Studies</a:t>
            </a:r>
            <a:r>
              <a:rPr sz="6300" spc="190" dirty="0"/>
              <a:t> </a:t>
            </a:r>
            <a:r>
              <a:rPr sz="6300" spc="380" dirty="0"/>
              <a:t>of</a:t>
            </a:r>
            <a:r>
              <a:rPr sz="6300" spc="190" dirty="0"/>
              <a:t> </a:t>
            </a:r>
            <a:r>
              <a:rPr sz="6300" spc="305" dirty="0"/>
              <a:t>Success</a:t>
            </a:r>
            <a:endParaRPr sz="6300"/>
          </a:p>
        </p:txBody>
      </p:sp>
      <p:sp>
        <p:nvSpPr>
          <p:cNvPr id="11" name="object 11"/>
          <p:cNvSpPr txBox="1"/>
          <p:nvPr/>
        </p:nvSpPr>
        <p:spPr>
          <a:xfrm>
            <a:off x="7854950" y="3702050"/>
            <a:ext cx="6864984" cy="2903855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749300">
              <a:lnSpc>
                <a:spcPts val="3229"/>
              </a:lnSpc>
              <a:spcBef>
                <a:spcPts val="215"/>
              </a:spcBef>
            </a:pPr>
            <a:r>
              <a:rPr sz="2700" spc="65" dirty="0">
                <a:solidFill>
                  <a:schemeClr val="bg1"/>
                </a:solidFill>
                <a:latin typeface="Tahoma"/>
                <a:cs typeface="Tahoma"/>
              </a:rPr>
              <a:t>Real-world</a:t>
            </a:r>
            <a:r>
              <a:rPr sz="2700" spc="-15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10" dirty="0">
                <a:solidFill>
                  <a:schemeClr val="bg1"/>
                </a:solidFill>
                <a:latin typeface="Tahoma"/>
                <a:cs typeface="Tahoma"/>
              </a:rPr>
              <a:t>examples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14" dirty="0">
                <a:solidFill>
                  <a:schemeClr val="bg1"/>
                </a:solidFill>
                <a:latin typeface="Tahoma"/>
                <a:cs typeface="Tahoma"/>
              </a:rPr>
              <a:t>demonstrate</a:t>
            </a:r>
            <a:r>
              <a:rPr sz="2700" spc="-15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5" dirty="0">
                <a:solidFill>
                  <a:schemeClr val="bg1"/>
                </a:solidFill>
                <a:latin typeface="Tahoma"/>
                <a:cs typeface="Tahoma"/>
              </a:rPr>
              <a:t>the </a:t>
            </a:r>
            <a:r>
              <a:rPr sz="2700" spc="-82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Tahoma"/>
                <a:cs typeface="Tahoma"/>
              </a:rPr>
              <a:t>eﬀectiveness</a:t>
            </a:r>
            <a:r>
              <a:rPr sz="2700" spc="-15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Tahoma"/>
                <a:cs typeface="Tahoma"/>
              </a:rPr>
              <a:t>of</a:t>
            </a:r>
            <a:r>
              <a:rPr sz="2700" spc="-1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70" dirty="0">
                <a:solidFill>
                  <a:schemeClr val="bg1"/>
                </a:solidFill>
                <a:latin typeface="Tahoma"/>
                <a:cs typeface="Tahoma"/>
              </a:rPr>
              <a:t>SDDC</a:t>
            </a:r>
            <a:r>
              <a:rPr sz="2700" spc="-15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5" dirty="0">
                <a:solidFill>
                  <a:schemeClr val="bg1"/>
                </a:solidFill>
                <a:latin typeface="Tahoma"/>
                <a:cs typeface="Tahoma"/>
              </a:rPr>
              <a:t>management.</a:t>
            </a:r>
            <a:endParaRPr sz="2700" dirty="0">
              <a:solidFill>
                <a:schemeClr val="bg1"/>
              </a:solidFill>
              <a:latin typeface="Tahoma"/>
              <a:cs typeface="Tahoma"/>
            </a:endParaRPr>
          </a:p>
          <a:p>
            <a:pPr marL="12700">
              <a:lnSpc>
                <a:spcPts val="3105"/>
              </a:lnSpc>
            </a:pPr>
            <a:r>
              <a:rPr sz="2700" spc="120" dirty="0">
                <a:solidFill>
                  <a:schemeClr val="bg1"/>
                </a:solidFill>
                <a:latin typeface="Tahoma"/>
                <a:cs typeface="Tahoma"/>
              </a:rPr>
              <a:t>Companies</a:t>
            </a:r>
            <a:r>
              <a:rPr sz="2700" spc="-1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ahoma"/>
                <a:cs typeface="Tahoma"/>
              </a:rPr>
              <a:t>that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75" dirty="0">
                <a:solidFill>
                  <a:schemeClr val="bg1"/>
                </a:solidFill>
                <a:latin typeface="Tahoma"/>
                <a:cs typeface="Tahoma"/>
              </a:rPr>
              <a:t>have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20" dirty="0">
                <a:solidFill>
                  <a:schemeClr val="bg1"/>
                </a:solidFill>
                <a:latin typeface="Tahoma"/>
                <a:cs typeface="Tahoma"/>
              </a:rPr>
              <a:t>adopted</a:t>
            </a:r>
            <a:r>
              <a:rPr sz="2700" spc="-14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0" dirty="0">
                <a:solidFill>
                  <a:schemeClr val="bg1"/>
                </a:solidFill>
                <a:latin typeface="Tahoma"/>
                <a:cs typeface="Tahoma"/>
              </a:rPr>
              <a:t>these</a:t>
            </a:r>
            <a:endParaRPr sz="2700" dirty="0">
              <a:solidFill>
                <a:schemeClr val="bg1"/>
              </a:solidFill>
              <a:latin typeface="Tahoma"/>
              <a:cs typeface="Tahoma"/>
            </a:endParaRPr>
          </a:p>
          <a:p>
            <a:pPr marL="12700">
              <a:lnSpc>
                <a:spcPts val="3229"/>
              </a:lnSpc>
            </a:pPr>
            <a:r>
              <a:rPr sz="2700" spc="85" dirty="0">
                <a:solidFill>
                  <a:schemeClr val="bg1"/>
                </a:solidFill>
                <a:latin typeface="Tahoma"/>
                <a:cs typeface="Tahoma"/>
              </a:rPr>
              <a:t>practices</a:t>
            </a:r>
            <a:r>
              <a:rPr sz="2700" spc="-15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20" dirty="0">
                <a:solidFill>
                  <a:schemeClr val="bg1"/>
                </a:solidFill>
                <a:latin typeface="Tahoma"/>
                <a:cs typeface="Tahoma"/>
              </a:rPr>
              <a:t>report</a:t>
            </a:r>
            <a:r>
              <a:rPr sz="2700" spc="-15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0" dirty="0">
                <a:solidFill>
                  <a:schemeClr val="bg1"/>
                </a:solidFill>
                <a:latin typeface="Tahoma"/>
                <a:cs typeface="Tahoma"/>
              </a:rPr>
              <a:t>signiﬁcant</a:t>
            </a:r>
            <a:r>
              <a:rPr sz="2700" spc="-1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14" dirty="0">
                <a:solidFill>
                  <a:schemeClr val="bg1"/>
                </a:solidFill>
                <a:latin typeface="Tahoma"/>
                <a:cs typeface="Tahoma"/>
              </a:rPr>
              <a:t>improvements</a:t>
            </a:r>
            <a:endParaRPr sz="2700" dirty="0">
              <a:solidFill>
                <a:schemeClr val="bg1"/>
              </a:solidFill>
              <a:latin typeface="Tahoma"/>
              <a:cs typeface="Tahoma"/>
            </a:endParaRPr>
          </a:p>
          <a:p>
            <a:pPr marL="12700" marR="5080">
              <a:lnSpc>
                <a:spcPts val="3229"/>
              </a:lnSpc>
              <a:spcBef>
                <a:spcPts val="160"/>
              </a:spcBef>
            </a:pPr>
            <a:r>
              <a:rPr sz="2700" spc="100" dirty="0">
                <a:solidFill>
                  <a:schemeClr val="bg1"/>
                </a:solidFill>
                <a:latin typeface="Tahoma"/>
                <a:cs typeface="Tahoma"/>
              </a:rPr>
              <a:t>in </a:t>
            </a:r>
            <a:r>
              <a:rPr sz="2700" spc="105" dirty="0">
                <a:solidFill>
                  <a:schemeClr val="bg1"/>
                </a:solidFill>
                <a:latin typeface="Tahoma"/>
                <a:cs typeface="Tahoma"/>
              </a:rPr>
              <a:t>operational </a:t>
            </a:r>
            <a:r>
              <a:rPr sz="2700" spc="65" dirty="0">
                <a:solidFill>
                  <a:schemeClr val="bg1"/>
                </a:solidFill>
                <a:latin typeface="Tahoma"/>
                <a:cs typeface="Tahoma"/>
              </a:rPr>
              <a:t>eﬃciency, </a:t>
            </a:r>
            <a:r>
              <a:rPr sz="2700" spc="85" dirty="0">
                <a:solidFill>
                  <a:schemeClr val="bg1"/>
                </a:solidFill>
                <a:latin typeface="Tahoma"/>
                <a:cs typeface="Tahoma"/>
              </a:rPr>
              <a:t>cost </a:t>
            </a:r>
            <a:r>
              <a:rPr sz="2700" spc="35" dirty="0">
                <a:solidFill>
                  <a:schemeClr val="bg1"/>
                </a:solidFill>
                <a:latin typeface="Tahoma"/>
                <a:cs typeface="Tahoma"/>
              </a:rPr>
              <a:t>savings, </a:t>
            </a:r>
            <a:r>
              <a:rPr sz="2700" spc="130" dirty="0">
                <a:solidFill>
                  <a:schemeClr val="bg1"/>
                </a:solidFill>
                <a:latin typeface="Tahoma"/>
                <a:cs typeface="Tahoma"/>
              </a:rPr>
              <a:t>and </a:t>
            </a:r>
            <a:r>
              <a:rPr sz="2700" spc="-83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14" dirty="0">
                <a:solidFill>
                  <a:schemeClr val="bg1"/>
                </a:solidFill>
                <a:latin typeface="Tahoma"/>
                <a:cs typeface="Tahoma"/>
              </a:rPr>
              <a:t>customer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65" dirty="0">
                <a:solidFill>
                  <a:schemeClr val="bg1"/>
                </a:solidFill>
                <a:latin typeface="Tahoma"/>
                <a:cs typeface="Tahoma"/>
              </a:rPr>
              <a:t>satisfaction.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Tahoma"/>
                <a:cs typeface="Tahoma"/>
              </a:rPr>
              <a:t>Learning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35" dirty="0">
                <a:solidFill>
                  <a:schemeClr val="bg1"/>
                </a:solidFill>
                <a:latin typeface="Tahoma"/>
                <a:cs typeface="Tahoma"/>
              </a:rPr>
              <a:t>from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0" dirty="0">
                <a:solidFill>
                  <a:schemeClr val="bg1"/>
                </a:solidFill>
                <a:latin typeface="Tahoma"/>
                <a:cs typeface="Tahoma"/>
              </a:rPr>
              <a:t>these </a:t>
            </a:r>
            <a:r>
              <a:rPr sz="2700" spc="-83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75" dirty="0">
                <a:solidFill>
                  <a:schemeClr val="bg1"/>
                </a:solidFill>
                <a:latin typeface="Tahoma"/>
                <a:cs typeface="Tahoma"/>
              </a:rPr>
              <a:t>cases</a:t>
            </a:r>
            <a:r>
              <a:rPr sz="2700" spc="-1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90" dirty="0">
                <a:solidFill>
                  <a:schemeClr val="bg1"/>
                </a:solidFill>
                <a:latin typeface="Tahoma"/>
                <a:cs typeface="Tahoma"/>
              </a:rPr>
              <a:t>can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85" dirty="0">
                <a:solidFill>
                  <a:schemeClr val="bg1"/>
                </a:solidFill>
                <a:latin typeface="Tahoma"/>
                <a:cs typeface="Tahoma"/>
              </a:rPr>
              <a:t>guide</a:t>
            </a:r>
            <a:r>
              <a:rPr sz="2700" spc="-150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100" dirty="0">
                <a:solidFill>
                  <a:schemeClr val="bg1"/>
                </a:solidFill>
                <a:latin typeface="Tahoma"/>
                <a:cs typeface="Tahoma"/>
              </a:rPr>
              <a:t>future</a:t>
            </a:r>
            <a:r>
              <a:rPr sz="2700" spc="-145" dirty="0">
                <a:solidFill>
                  <a:schemeClr val="bg1"/>
                </a:solidFill>
                <a:latin typeface="Tahoma"/>
                <a:cs typeface="Tahoma"/>
              </a:rPr>
              <a:t> </a:t>
            </a:r>
            <a:r>
              <a:rPr sz="2700" spc="55" dirty="0">
                <a:solidFill>
                  <a:schemeClr val="bg1"/>
                </a:solidFill>
                <a:latin typeface="Tahoma"/>
                <a:cs typeface="Tahoma"/>
              </a:rPr>
              <a:t>strategies.</a:t>
            </a:r>
            <a:endParaRPr sz="2700" dirty="0">
              <a:solidFill>
                <a:schemeClr val="bg1"/>
              </a:solidFill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636127" y="2744749"/>
            <a:ext cx="3476625" cy="95250"/>
          </a:xfrm>
          <a:custGeom>
            <a:avLst/>
            <a:gdLst/>
            <a:ahLst/>
            <a:cxnLst/>
            <a:rect l="l" t="t" r="r" b="b"/>
            <a:pathLst>
              <a:path w="3476625" h="95250">
                <a:moveTo>
                  <a:pt x="3476625" y="0"/>
                </a:moveTo>
                <a:lnTo>
                  <a:pt x="0" y="0"/>
                </a:lnTo>
                <a:lnTo>
                  <a:pt x="0" y="95250"/>
                </a:lnTo>
                <a:lnTo>
                  <a:pt x="3476625" y="95250"/>
                </a:lnTo>
                <a:lnTo>
                  <a:pt x="34766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</TotalTime>
  <Words>404</Words>
  <Application>Microsoft Office PowerPoint</Application>
  <PresentationFormat>Custom</PresentationFormat>
  <Paragraphs>42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Cambria</vt:lpstr>
      <vt:lpstr>Tahoma</vt:lpstr>
      <vt:lpstr>Times New Roman</vt:lpstr>
      <vt:lpstr>Trebuchet MS</vt:lpstr>
      <vt:lpstr>Verdana</vt:lpstr>
      <vt:lpstr>Office Theme</vt:lpstr>
      <vt:lpstr>PowerPoint Presentation</vt:lpstr>
      <vt:lpstr>PowerPoint Presentation</vt:lpstr>
      <vt:lpstr>Introduction to  Automated Data Centers</vt:lpstr>
      <vt:lpstr>Understanding Software Defined Data Centers</vt:lpstr>
      <vt:lpstr>The Role of Automation</vt:lpstr>
      <vt:lpstr>Key Benefits of SDDC  Management</vt:lpstr>
      <vt:lpstr>Challenges in Implementation</vt:lpstr>
      <vt:lpstr>Future Trends in Data  Center Management</vt:lpstr>
      <vt:lpstr>Case Studies of Success</vt:lpstr>
      <vt:lpstr>Conclusion: Crafting the  Future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MANOJ MALI</cp:lastModifiedBy>
  <cp:revision>7</cp:revision>
  <dcterms:created xsi:type="dcterms:W3CDTF">2024-07-29T07:05:53Z</dcterms:created>
  <dcterms:modified xsi:type="dcterms:W3CDTF">2024-07-29T07:34:39Z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2024-07-29T00:00:00Z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2024-07-29T00:00:00Z</vt:filetime>
  </property>
</Properties>
</file>